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F20828-7E46-41B6-8D1D-412AD8FA1339}" type="datetimeFigureOut">
              <a:rPr lang="ko-KR" altLang="en-US" smtClean="0"/>
              <a:t>2026-01-27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55B4E-E6C4-42BB-BB3A-8A8082CB7B05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5709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1. </a:t>
            </a:r>
            <a:r>
              <a:rPr lang="ko-KR" altLang="en-US" dirty="0" smtClean="0"/>
              <a:t>위축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위축성</a:t>
            </a:r>
            <a:r>
              <a:rPr lang="ko-KR" altLang="en-US" dirty="0" smtClean="0"/>
              <a:t> 위염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위내시경검사상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위축성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위염 소견입니다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위축성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위염은 염증과 노화에 의하여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위점막이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얇아진 것입니다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속쓰림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소화 불량 등의 증상이 있다면 소화기내과 진료를 받으시고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증상이 없다면 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년마다 정기적인 위내시경 검사를 권합니다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14925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3</a:t>
            </a:r>
            <a:r>
              <a:rPr lang="ko-KR" altLang="en-US" dirty="0" smtClean="0"/>
              <a:t>번부터는 치밀 유방</a:t>
            </a:r>
            <a:r>
              <a:rPr lang="ko-KR" altLang="en-US" baseline="0" dirty="0" smtClean="0"/>
              <a:t> 기본입니다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96121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ko-KR" altLang="en-US" dirty="0" smtClean="0"/>
              <a:t>정상</a:t>
            </a:r>
            <a:r>
              <a:rPr lang="en-US" altLang="ko-KR" dirty="0" smtClean="0"/>
              <a:t>: </a:t>
            </a:r>
            <a:r>
              <a:rPr lang="ko-KR" altLang="en-US" dirty="0" smtClean="0"/>
              <a:t>정상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비치밀</a:t>
            </a:r>
            <a:endParaRPr lang="en-US" altLang="ko-KR" dirty="0" smtClean="0"/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유방촬영검사상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양측 유방 정상 소견입니다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만져지는 병변이 있거나 유두의 습진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혈성 분비물과 같은 증상이 있는 경우 유방외과 진료 바라며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증상이 없다면 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년마다 정기적인 유방암 검진을 권합니다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420571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2. </a:t>
            </a:r>
            <a:r>
              <a:rPr lang="ko-KR" altLang="en-US" dirty="0" smtClean="0"/>
              <a:t>치밀</a:t>
            </a:r>
            <a:r>
              <a:rPr lang="en-US" altLang="ko-KR" dirty="0" smtClean="0"/>
              <a:t>: </a:t>
            </a:r>
            <a:r>
              <a:rPr lang="ko-KR" altLang="en-US" dirty="0" smtClean="0"/>
              <a:t>정상</a:t>
            </a:r>
            <a:r>
              <a:rPr lang="en-US" altLang="ko-KR" dirty="0" smtClean="0"/>
              <a:t>, </a:t>
            </a:r>
            <a:r>
              <a:rPr lang="ko-KR" altLang="en-US" dirty="0" smtClean="0"/>
              <a:t>치밀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baseline="0" dirty="0" smtClean="0"/>
              <a:t>유방촬영검사상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양측 유방 정상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양측 유방에 </a:t>
            </a:r>
            <a:r>
              <a:rPr lang="ko-KR" altLang="en-US" baseline="0" dirty="0" err="1" smtClean="0"/>
              <a:t>치밀유방</a:t>
            </a:r>
            <a:r>
              <a:rPr lang="ko-KR" altLang="en-US" baseline="0" dirty="0" smtClean="0"/>
              <a:t> 소견입니다</a:t>
            </a:r>
            <a:r>
              <a:rPr lang="en-US" altLang="ko-KR" baseline="0" dirty="0" smtClean="0"/>
              <a:t>. </a:t>
            </a:r>
            <a:r>
              <a:rPr lang="ko-KR" altLang="en-US" baseline="0" dirty="0" err="1" smtClean="0"/>
              <a:t>치밀유방의</a:t>
            </a:r>
            <a:r>
              <a:rPr lang="ko-KR" altLang="en-US" baseline="0" dirty="0" smtClean="0"/>
              <a:t> 경우 조직이 치밀하여 </a:t>
            </a:r>
            <a:r>
              <a:rPr lang="ko-KR" altLang="en-US" baseline="0" dirty="0" err="1" smtClean="0"/>
              <a:t>병변의</a:t>
            </a:r>
            <a:r>
              <a:rPr lang="ko-KR" altLang="en-US" baseline="0" dirty="0" smtClean="0"/>
              <a:t> 발견이 어려울 수 있습니다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만져지는 병변이 있거나 유두의 습진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혈성 분비물과 같은 증상이 있는 경우 유방외과 진료 바라며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증상이 없다면 </a:t>
            </a:r>
            <a:r>
              <a:rPr lang="en-US" altLang="ko-KR" baseline="0" dirty="0" smtClean="0"/>
              <a:t>2</a:t>
            </a:r>
            <a:r>
              <a:rPr lang="ko-KR" altLang="en-US" baseline="0" dirty="0" smtClean="0"/>
              <a:t>년마다 정기적인 유방암 검진을 권합니다</a:t>
            </a:r>
            <a:r>
              <a:rPr lang="en-US" altLang="ko-KR" baseline="0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31519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3. </a:t>
            </a:r>
            <a:r>
              <a:rPr lang="ko-KR" altLang="en-US" dirty="0" err="1" smtClean="0"/>
              <a:t>양성석회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양성석회화</a:t>
            </a:r>
            <a:r>
              <a:rPr lang="en-US" altLang="ko-KR" dirty="0" smtClean="0"/>
              <a:t>, </a:t>
            </a:r>
            <a:r>
              <a:rPr lang="ko-KR" altLang="en-US" dirty="0" smtClean="0"/>
              <a:t>양성</a:t>
            </a:r>
            <a:endParaRPr lang="en-US" altLang="ko-KR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 smtClean="0"/>
          </a:p>
          <a:p>
            <a:r>
              <a:rPr lang="ko-KR" altLang="en-US" dirty="0" smtClean="0"/>
              <a:t>유방촬영검사상</a:t>
            </a:r>
            <a:r>
              <a:rPr lang="en-US" altLang="ko-KR" dirty="0" smtClean="0"/>
              <a:t>, </a:t>
            </a:r>
            <a:r>
              <a:rPr lang="ko-KR" altLang="en-US" dirty="0" smtClean="0"/>
              <a:t>양측 유방에 </a:t>
            </a:r>
            <a:r>
              <a:rPr lang="ko-KR" altLang="en-US" dirty="0" err="1" smtClean="0"/>
              <a:t>양성석회화</a:t>
            </a:r>
            <a:r>
              <a:rPr lang="en-US" altLang="ko-KR" dirty="0" smtClean="0"/>
              <a:t>, </a:t>
            </a:r>
            <a:r>
              <a:rPr lang="ko-KR" altLang="en-US" dirty="0" smtClean="0"/>
              <a:t>양측 유방에 </a:t>
            </a:r>
            <a:r>
              <a:rPr lang="ko-KR" altLang="en-US" dirty="0" err="1" smtClean="0"/>
              <a:t>치밀유방</a:t>
            </a:r>
            <a:r>
              <a:rPr lang="ko-KR" altLang="en-US" dirty="0" smtClean="0"/>
              <a:t> 소견입니다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양성석회화는 암과의 관련성이 낮은 양성 소견입니다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치밀유방의</a:t>
            </a:r>
            <a:r>
              <a:rPr lang="ko-KR" altLang="en-US" dirty="0" smtClean="0"/>
              <a:t> 경우 조직이 치밀하여 </a:t>
            </a:r>
            <a:r>
              <a:rPr lang="ko-KR" altLang="en-US" dirty="0" err="1" smtClean="0"/>
              <a:t>병변의</a:t>
            </a:r>
            <a:r>
              <a:rPr lang="ko-KR" altLang="en-US" dirty="0" smtClean="0"/>
              <a:t> 발견이 어려울 수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만져지는 병변이 있거나 유두의 습진</a:t>
            </a:r>
            <a:r>
              <a:rPr lang="en-US" altLang="ko-KR" dirty="0" smtClean="0"/>
              <a:t>, </a:t>
            </a:r>
            <a:r>
              <a:rPr lang="ko-KR" altLang="en-US" dirty="0" smtClean="0"/>
              <a:t>혈성 분비물과 같은 증상이 있는 경우 유방외과 진료 바라며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증상이 없다면 </a:t>
            </a:r>
            <a:r>
              <a:rPr lang="en-US" altLang="ko-KR" dirty="0" smtClean="0"/>
              <a:t>2</a:t>
            </a:r>
            <a:r>
              <a:rPr lang="ko-KR" altLang="en-US" dirty="0" smtClean="0"/>
              <a:t>년마다 정기적인 유방암 검진을 권합니다</a:t>
            </a:r>
            <a:r>
              <a:rPr lang="en-US" altLang="ko-KR" dirty="0" smtClean="0"/>
              <a:t>.</a:t>
            </a:r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45896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4. </a:t>
            </a:r>
            <a:r>
              <a:rPr lang="ko-KR" altLang="en-US" dirty="0" err="1" smtClean="0"/>
              <a:t>미세석회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미세석회화</a:t>
            </a:r>
            <a:r>
              <a:rPr lang="en-US" altLang="ko-KR" dirty="0" smtClean="0"/>
              <a:t>, </a:t>
            </a:r>
            <a:r>
              <a:rPr lang="ko-KR" altLang="en-US" dirty="0" smtClean="0"/>
              <a:t>양성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유방촬영검사상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양측 유방에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미세석회화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양측 유방에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치밀유방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소견입니다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미세석회화는 암과의 관련성이 낮은 양성 소견이나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 분포와 모양에 따라 유방암과의 관련이 있을 수 있습니다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치밀유방의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경우 조직이 치밀하여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병변의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발견이 어려울 수 있습니다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만져지는 병변이 있거나 유두의 습진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혈성 분비물과 같은 증상이 있는 경우 유방외과 진료 바라며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증상이 없다면 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년마다 정기적인 유방암 검진을 권합니다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ko-KR" altLang="en-US" dirty="0" smtClean="0"/>
              <a:t> </a:t>
            </a:r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52323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5. </a:t>
            </a:r>
            <a:r>
              <a:rPr lang="ko-KR" altLang="en-US" dirty="0" err="1" smtClean="0"/>
              <a:t>미세유보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미세석회화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판정유보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유방촬영검사상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ㅇ상외측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유방에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미세석회화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양측 유방에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치밀유방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소견입니다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미세석회화는 암과의 관련성이 낮은 양성 소견이나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 분포와 모양에 따라 유방암과의 관련이 있을 수 있습니다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치밀유방의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경우 조직이 치밀하여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병변의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발견이 어려울 수 있습니다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상기 소견에 대한 보다 정확한 진단을 위해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유방외과를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방문하시어 유방초음파 및 유방확대촬영 등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추가검사에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대한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진료상담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바랍니다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30218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6. </a:t>
            </a:r>
            <a:r>
              <a:rPr lang="ko-KR" altLang="en-US" dirty="0" smtClean="0"/>
              <a:t>비대칭</a:t>
            </a:r>
            <a:r>
              <a:rPr lang="en-US" altLang="ko-KR" dirty="0" smtClean="0"/>
              <a:t>: </a:t>
            </a:r>
            <a:r>
              <a:rPr lang="ko-KR" altLang="en-US" dirty="0" smtClean="0"/>
              <a:t>비대칭</a:t>
            </a:r>
            <a:r>
              <a:rPr lang="en-US" altLang="ko-KR" dirty="0" smtClean="0"/>
              <a:t>, </a:t>
            </a:r>
            <a:r>
              <a:rPr lang="ko-KR" altLang="en-US" dirty="0" smtClean="0"/>
              <a:t>양성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유방촬영검사상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ㅇ측</a:t>
            </a:r>
            <a:r>
              <a:rPr lang="ko-KR" altLang="en-US" dirty="0" smtClean="0"/>
              <a:t> </a:t>
            </a:r>
            <a:r>
              <a:rPr lang="ko-KR" altLang="en-US" dirty="0" smtClean="0"/>
              <a:t>유방 비대칭</a:t>
            </a:r>
            <a:r>
              <a:rPr lang="en-US" altLang="ko-KR" dirty="0" smtClean="0"/>
              <a:t>, </a:t>
            </a:r>
            <a:r>
              <a:rPr lang="ko-KR" altLang="en-US" dirty="0" smtClean="0"/>
              <a:t>양측 유방에 </a:t>
            </a:r>
            <a:r>
              <a:rPr lang="ko-KR" altLang="en-US" dirty="0" err="1" smtClean="0"/>
              <a:t>치밀유방</a:t>
            </a:r>
            <a:r>
              <a:rPr lang="ko-KR" altLang="en-US" dirty="0" smtClean="0"/>
              <a:t> 소견입니다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유방이 비대칭적으로 보이나</a:t>
            </a:r>
            <a:r>
              <a:rPr lang="en-US" altLang="ko-KR" dirty="0" smtClean="0"/>
              <a:t>, </a:t>
            </a:r>
            <a:r>
              <a:rPr lang="ko-KR" altLang="en-US" dirty="0" smtClean="0"/>
              <a:t>특정한 </a:t>
            </a:r>
            <a:r>
              <a:rPr lang="ko-KR" altLang="en-US" dirty="0" err="1" smtClean="0"/>
              <a:t>이상부위는</a:t>
            </a:r>
            <a:r>
              <a:rPr lang="ko-KR" altLang="en-US" dirty="0" smtClean="0"/>
              <a:t> 관찰되지 않습니다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치밀유방의</a:t>
            </a:r>
            <a:r>
              <a:rPr lang="ko-KR" altLang="en-US" dirty="0" smtClean="0"/>
              <a:t> 경우 조직이 치밀하여 </a:t>
            </a:r>
            <a:r>
              <a:rPr lang="ko-KR" altLang="en-US" dirty="0" err="1" smtClean="0"/>
              <a:t>병변의</a:t>
            </a:r>
            <a:r>
              <a:rPr lang="ko-KR" altLang="en-US" dirty="0" smtClean="0"/>
              <a:t> 발견이 어려울 수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만져지는 병변이 있거나 유두의 습진</a:t>
            </a:r>
            <a:r>
              <a:rPr lang="en-US" altLang="ko-KR" dirty="0" smtClean="0"/>
              <a:t>, </a:t>
            </a:r>
            <a:r>
              <a:rPr lang="ko-KR" altLang="en-US" dirty="0" smtClean="0"/>
              <a:t>혈성 분비물과 같은 증상이 있는 경우 유방외과 진료 바라며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증상이 없다면 </a:t>
            </a:r>
            <a:r>
              <a:rPr lang="en-US" altLang="ko-KR" dirty="0" smtClean="0"/>
              <a:t>2</a:t>
            </a:r>
            <a:r>
              <a:rPr lang="ko-KR" altLang="en-US" dirty="0" smtClean="0"/>
              <a:t>년마다 정기적인 유방암 검진을 권합니다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41947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7. </a:t>
            </a:r>
            <a:r>
              <a:rPr lang="ko-KR" altLang="en-US" dirty="0" err="1" smtClean="0"/>
              <a:t>비대칭유보</a:t>
            </a:r>
            <a:r>
              <a:rPr lang="en-US" altLang="ko-KR" dirty="0" smtClean="0"/>
              <a:t>: </a:t>
            </a:r>
            <a:r>
              <a:rPr lang="ko-KR" altLang="en-US" dirty="0" smtClean="0"/>
              <a:t>비대칭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판정유보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유방촬영검사상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ㅇ측</a:t>
            </a:r>
            <a:r>
              <a:rPr lang="ko-KR" altLang="en-US" dirty="0" smtClean="0"/>
              <a:t> </a:t>
            </a:r>
            <a:r>
              <a:rPr lang="ko-KR" altLang="en-US" dirty="0" smtClean="0"/>
              <a:t>유방에 비대칭</a:t>
            </a:r>
            <a:r>
              <a:rPr lang="en-US" altLang="ko-KR" dirty="0" smtClean="0"/>
              <a:t>, </a:t>
            </a:r>
            <a:r>
              <a:rPr lang="ko-KR" altLang="en-US" dirty="0" smtClean="0"/>
              <a:t>양측 유방에 </a:t>
            </a:r>
            <a:r>
              <a:rPr lang="ko-KR" altLang="en-US" dirty="0" err="1" smtClean="0"/>
              <a:t>치밀유방</a:t>
            </a:r>
            <a:r>
              <a:rPr lang="ko-KR" altLang="en-US" dirty="0" smtClean="0"/>
              <a:t> 소견입니다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유방이 비대칭적으로 보여 보다 자세한 검사가 필요합니다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치밀유방의</a:t>
            </a:r>
            <a:r>
              <a:rPr lang="ko-KR" altLang="en-US" dirty="0" smtClean="0"/>
              <a:t> 경우 조직이 치밀하여 </a:t>
            </a:r>
            <a:r>
              <a:rPr lang="ko-KR" altLang="en-US" dirty="0" err="1" smtClean="0"/>
              <a:t>병변의</a:t>
            </a:r>
            <a:r>
              <a:rPr lang="ko-KR" altLang="en-US" dirty="0" smtClean="0"/>
              <a:t> 발견이 어려울 수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상기 소견에 대한 보다 정확한 진단을 위해 </a:t>
            </a:r>
            <a:r>
              <a:rPr lang="ko-KR" altLang="en-US" dirty="0" err="1" smtClean="0"/>
              <a:t>유방외과를</a:t>
            </a:r>
            <a:r>
              <a:rPr lang="ko-KR" altLang="en-US" dirty="0" smtClean="0"/>
              <a:t> 방문하시어 유방초음파 및 유방확대촬영 등 </a:t>
            </a:r>
            <a:r>
              <a:rPr lang="ko-KR" altLang="en-US" dirty="0" err="1" smtClean="0"/>
              <a:t>추가검사에</a:t>
            </a:r>
            <a:r>
              <a:rPr lang="ko-KR" altLang="en-US" dirty="0" smtClean="0"/>
              <a:t> 대한 </a:t>
            </a:r>
            <a:r>
              <a:rPr lang="ko-KR" altLang="en-US" dirty="0" err="1" smtClean="0"/>
              <a:t>진료상담</a:t>
            </a:r>
            <a:r>
              <a:rPr lang="ko-KR" altLang="en-US" dirty="0" smtClean="0"/>
              <a:t> 바랍니다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73498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8. </a:t>
            </a:r>
            <a:r>
              <a:rPr lang="ko-KR" altLang="en-US" dirty="0" err="1" smtClean="0"/>
              <a:t>비대칭양성</a:t>
            </a:r>
            <a:r>
              <a:rPr lang="en-US" altLang="ko-KR" dirty="0" smtClean="0"/>
              <a:t>: </a:t>
            </a:r>
            <a:r>
              <a:rPr lang="ko-KR" altLang="en-US" dirty="0" smtClean="0"/>
              <a:t>비대칭</a:t>
            </a:r>
            <a:r>
              <a:rPr lang="en-US" altLang="ko-KR" dirty="0" smtClean="0"/>
              <a:t>+</a:t>
            </a:r>
            <a:r>
              <a:rPr lang="ko-KR" altLang="en-US" dirty="0" err="1" smtClean="0"/>
              <a:t>양성석회화</a:t>
            </a:r>
            <a:r>
              <a:rPr lang="en-US" altLang="ko-KR" dirty="0" smtClean="0"/>
              <a:t>, </a:t>
            </a:r>
            <a:r>
              <a:rPr lang="ko-KR" altLang="en-US" dirty="0" smtClean="0"/>
              <a:t>양성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유방촬영검사상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ㅇ측</a:t>
            </a:r>
            <a:r>
              <a:rPr lang="ko-KR" altLang="en-US" dirty="0" smtClean="0"/>
              <a:t> </a:t>
            </a:r>
            <a:r>
              <a:rPr lang="ko-KR" altLang="en-US" dirty="0" smtClean="0"/>
              <a:t>유방에 </a:t>
            </a:r>
            <a:r>
              <a:rPr lang="ko-KR" altLang="en-US" dirty="0" err="1" smtClean="0"/>
              <a:t>양성석회화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ㅇ측</a:t>
            </a:r>
            <a:r>
              <a:rPr lang="ko-KR" altLang="en-US" dirty="0" smtClean="0"/>
              <a:t> </a:t>
            </a:r>
            <a:r>
              <a:rPr lang="ko-KR" altLang="en-US" dirty="0" smtClean="0"/>
              <a:t>유방 비대칭</a:t>
            </a:r>
            <a:r>
              <a:rPr lang="en-US" altLang="ko-KR" dirty="0" smtClean="0"/>
              <a:t>, </a:t>
            </a:r>
            <a:r>
              <a:rPr lang="ko-KR" altLang="en-US" dirty="0" smtClean="0"/>
              <a:t>양측 유방에 </a:t>
            </a:r>
            <a:r>
              <a:rPr lang="ko-KR" altLang="en-US" dirty="0" err="1" smtClean="0"/>
              <a:t>치밀유방</a:t>
            </a:r>
            <a:r>
              <a:rPr lang="ko-KR" altLang="en-US" dirty="0" smtClean="0"/>
              <a:t> 소견입니다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양성석회화는 암과의 관련성이 낮은 양성 소견입니다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유방이 비대칭적으로 보이나</a:t>
            </a:r>
            <a:r>
              <a:rPr lang="en-US" altLang="ko-KR" dirty="0" smtClean="0"/>
              <a:t>, </a:t>
            </a:r>
            <a:r>
              <a:rPr lang="ko-KR" altLang="en-US" dirty="0" smtClean="0"/>
              <a:t>특정한 </a:t>
            </a:r>
            <a:r>
              <a:rPr lang="ko-KR" altLang="en-US" dirty="0" err="1" smtClean="0"/>
              <a:t>이상부위는</a:t>
            </a:r>
            <a:r>
              <a:rPr lang="ko-KR" altLang="en-US" dirty="0" smtClean="0"/>
              <a:t> 관찰되지 않습니다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치밀유방의</a:t>
            </a:r>
            <a:r>
              <a:rPr lang="ko-KR" altLang="en-US" dirty="0" smtClean="0"/>
              <a:t> 경우 조직이 치밀하여 </a:t>
            </a:r>
            <a:r>
              <a:rPr lang="ko-KR" altLang="en-US" dirty="0" err="1" smtClean="0"/>
              <a:t>병변의</a:t>
            </a:r>
            <a:r>
              <a:rPr lang="ko-KR" altLang="en-US" dirty="0" smtClean="0"/>
              <a:t> 발견이 어려울 수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만져지는 병변이 있거나 유두의 습진</a:t>
            </a:r>
            <a:r>
              <a:rPr lang="en-US" altLang="ko-KR" dirty="0" smtClean="0"/>
              <a:t>, </a:t>
            </a:r>
            <a:r>
              <a:rPr lang="ko-KR" altLang="en-US" dirty="0" smtClean="0"/>
              <a:t>혈성 분비물과 같은 증상이 있는 경우 유방외과 진료 바라며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증상이 없다면 </a:t>
            </a:r>
            <a:r>
              <a:rPr lang="en-US" altLang="ko-KR" dirty="0" smtClean="0"/>
              <a:t>2</a:t>
            </a:r>
            <a:r>
              <a:rPr lang="ko-KR" altLang="en-US" dirty="0" smtClean="0"/>
              <a:t>년마다 정기적인 유방암 검진을 권합니다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99353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9. </a:t>
            </a:r>
            <a:r>
              <a:rPr lang="ko-KR" altLang="en-US" dirty="0" smtClean="0"/>
              <a:t>비대칭미세유보</a:t>
            </a:r>
            <a:r>
              <a:rPr lang="en-US" altLang="ko-KR" dirty="0" smtClean="0"/>
              <a:t>: </a:t>
            </a:r>
            <a:r>
              <a:rPr lang="ko-KR" altLang="en-US" dirty="0" smtClean="0"/>
              <a:t>비대칭</a:t>
            </a:r>
            <a:r>
              <a:rPr lang="en-US" altLang="ko-KR" dirty="0" smtClean="0"/>
              <a:t>+</a:t>
            </a:r>
            <a:r>
              <a:rPr lang="ko-KR" altLang="en-US" dirty="0" err="1" smtClean="0"/>
              <a:t>미세석회화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판정유보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유방촬영검사상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ㅇ측</a:t>
            </a:r>
            <a:r>
              <a:rPr lang="ko-KR" altLang="en-US" dirty="0" smtClean="0"/>
              <a:t> </a:t>
            </a:r>
            <a:r>
              <a:rPr lang="ko-KR" altLang="en-US" dirty="0" smtClean="0"/>
              <a:t>유방에 </a:t>
            </a:r>
            <a:r>
              <a:rPr lang="ko-KR" altLang="en-US" dirty="0" err="1" smtClean="0"/>
              <a:t>미세석회화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ㅇ측</a:t>
            </a:r>
            <a:r>
              <a:rPr lang="ko-KR" altLang="en-US" dirty="0" smtClean="0"/>
              <a:t> </a:t>
            </a:r>
            <a:r>
              <a:rPr lang="ko-KR" altLang="en-US" dirty="0" smtClean="0"/>
              <a:t>유방에 비대칭</a:t>
            </a:r>
            <a:r>
              <a:rPr lang="en-US" altLang="ko-KR" dirty="0" smtClean="0"/>
              <a:t>, </a:t>
            </a:r>
            <a:r>
              <a:rPr lang="ko-KR" altLang="en-US" dirty="0" smtClean="0"/>
              <a:t>양측 유방에 </a:t>
            </a:r>
            <a:r>
              <a:rPr lang="ko-KR" altLang="en-US" dirty="0" err="1" smtClean="0"/>
              <a:t>치밀유방</a:t>
            </a:r>
            <a:r>
              <a:rPr lang="ko-KR" altLang="en-US" dirty="0" smtClean="0"/>
              <a:t> 소견입니다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미세석회화는 그 분포와 모양에 따라 유방암과의 관련이 있을 수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유방이 비대칭적으로 보여 보다 자세한 검사가 필요합니다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치밀유방의</a:t>
            </a:r>
            <a:r>
              <a:rPr lang="ko-KR" altLang="en-US" dirty="0" smtClean="0"/>
              <a:t> 경우 조직이 치밀하여 </a:t>
            </a:r>
            <a:r>
              <a:rPr lang="ko-KR" altLang="en-US" dirty="0" err="1" smtClean="0"/>
              <a:t>병변의</a:t>
            </a:r>
            <a:r>
              <a:rPr lang="ko-KR" altLang="en-US" dirty="0" smtClean="0"/>
              <a:t> 발견이 어려울 수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상기 소견에 대한 보다 정확한 진단을 위해 </a:t>
            </a:r>
            <a:r>
              <a:rPr lang="ko-KR" altLang="en-US" dirty="0" err="1" smtClean="0"/>
              <a:t>유방외과를</a:t>
            </a:r>
            <a:r>
              <a:rPr lang="ko-KR" altLang="en-US" dirty="0" smtClean="0"/>
              <a:t> 방문하시어 유방초음파 및 유방확대촬영 등 </a:t>
            </a:r>
            <a:r>
              <a:rPr lang="ko-KR" altLang="en-US" dirty="0" err="1" smtClean="0"/>
              <a:t>추가검사에</a:t>
            </a:r>
            <a:r>
              <a:rPr lang="ko-KR" altLang="en-US" dirty="0" smtClean="0"/>
              <a:t> 대한 </a:t>
            </a:r>
            <a:r>
              <a:rPr lang="ko-KR" altLang="en-US" dirty="0" err="1" smtClean="0"/>
              <a:t>진료상담</a:t>
            </a:r>
            <a:r>
              <a:rPr lang="ko-KR" altLang="en-US" dirty="0" smtClean="0"/>
              <a:t> 바랍니다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69727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2. </a:t>
            </a:r>
            <a:r>
              <a:rPr lang="ko-KR" altLang="en-US" dirty="0" smtClean="0"/>
              <a:t>미란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미란성</a:t>
            </a:r>
            <a:r>
              <a:rPr lang="ko-KR" altLang="en-US" dirty="0" smtClean="0"/>
              <a:t> 위염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위내시경검사상 </a:t>
            </a:r>
            <a:r>
              <a:rPr lang="ko-KR" altLang="en-US" dirty="0" err="1" smtClean="0"/>
              <a:t>미란성</a:t>
            </a:r>
            <a:r>
              <a:rPr lang="ko-KR" altLang="en-US" dirty="0" smtClean="0"/>
              <a:t> 위염 소견입니다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미란성</a:t>
            </a:r>
            <a:r>
              <a:rPr lang="ko-KR" altLang="en-US" dirty="0" smtClean="0"/>
              <a:t> 위염은 염증으로 </a:t>
            </a:r>
            <a:r>
              <a:rPr lang="ko-KR" altLang="en-US" dirty="0" err="1" smtClean="0"/>
              <a:t>위점막</a:t>
            </a:r>
            <a:r>
              <a:rPr lang="ko-KR" altLang="en-US" dirty="0" smtClean="0"/>
              <a:t> 표면이 국소적으로 벗겨진 상태입니다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속쓰림</a:t>
            </a:r>
            <a:r>
              <a:rPr lang="en-US" altLang="ko-KR" dirty="0" smtClean="0"/>
              <a:t>, </a:t>
            </a:r>
            <a:r>
              <a:rPr lang="ko-KR" altLang="en-US" dirty="0" smtClean="0"/>
              <a:t>소화 불량 등의 증상이 있다면 소화기내과 진료를 받으시고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증상이 없다면 </a:t>
            </a:r>
            <a:r>
              <a:rPr lang="en-US" altLang="ko-KR" dirty="0" smtClean="0"/>
              <a:t>2</a:t>
            </a:r>
            <a:r>
              <a:rPr lang="ko-KR" altLang="en-US" dirty="0" smtClean="0"/>
              <a:t>년마다 정기적인 위내시경 검사를 권합니다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099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5</a:t>
            </a:r>
            <a:r>
              <a:rPr lang="ko-KR" altLang="en-US" dirty="0" smtClean="0"/>
              <a:t>번부터는 </a:t>
            </a:r>
            <a:r>
              <a:rPr lang="ko-KR" altLang="en-US" dirty="0" err="1" smtClean="0"/>
              <a:t>선상피세포</a:t>
            </a:r>
            <a:r>
              <a:rPr lang="ko-KR" altLang="en-US" dirty="0" smtClean="0"/>
              <a:t> 유가 기본입니다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59804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1. </a:t>
            </a:r>
            <a:r>
              <a:rPr lang="ko-KR" altLang="en-US" dirty="0" err="1" smtClean="0"/>
              <a:t>정상</a:t>
            </a:r>
            <a:r>
              <a:rPr lang="ko-KR" altLang="en-US" baseline="0" dirty="0" err="1" smtClean="0"/>
              <a:t>유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선상피세포</a:t>
            </a:r>
            <a:r>
              <a:rPr lang="ko-KR" altLang="en-US" dirty="0" smtClean="0"/>
              <a:t> 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음성</a:t>
            </a:r>
          </a:p>
          <a:p>
            <a:endParaRPr lang="en-US" altLang="ko-KR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자궁경부세포검사에서 </a:t>
            </a:r>
            <a:r>
              <a:rPr lang="ko-KR" altLang="en-US" dirty="0" err="1" smtClean="0"/>
              <a:t>특이소견은</a:t>
            </a:r>
            <a:r>
              <a:rPr lang="ko-KR" altLang="en-US" dirty="0" smtClean="0"/>
              <a:t> </a:t>
            </a:r>
            <a:r>
              <a:rPr lang="ko-KR" altLang="en-US" dirty="0" smtClean="0"/>
              <a:t>없습니다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기존에 </a:t>
            </a:r>
            <a:r>
              <a:rPr lang="en-US" altLang="ko-KR" dirty="0" smtClean="0"/>
              <a:t>HPV(</a:t>
            </a:r>
            <a:r>
              <a:rPr lang="ko-KR" altLang="en-US" dirty="0" smtClean="0"/>
              <a:t>인유두종바이러스</a:t>
            </a:r>
            <a:r>
              <a:rPr lang="en-US" altLang="ko-KR" dirty="0" smtClean="0"/>
              <a:t>), </a:t>
            </a:r>
            <a:r>
              <a:rPr lang="ko-KR" altLang="en-US" dirty="0" smtClean="0"/>
              <a:t>자궁경부이형성증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자궁경부암</a:t>
            </a:r>
            <a:r>
              <a:rPr lang="ko-KR" altLang="en-US" dirty="0" smtClean="0"/>
              <a:t> 등 이와 관련된 질환이 있었던 분은 담당 주치의가 권유한 일정대로 정기검진을 받으시면 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이와 관련된 질환이 없었으면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2</a:t>
            </a:r>
            <a:r>
              <a:rPr lang="ko-KR" altLang="en-US" baseline="0" dirty="0" smtClean="0"/>
              <a:t>년 후 </a:t>
            </a:r>
            <a:r>
              <a:rPr lang="ko-KR" altLang="en-US" dirty="0" smtClean="0"/>
              <a:t>정</a:t>
            </a:r>
            <a:r>
              <a:rPr lang="ko-KR" altLang="en-US" baseline="0" dirty="0" smtClean="0"/>
              <a:t>기</a:t>
            </a:r>
            <a:r>
              <a:rPr lang="ko-KR" altLang="en-US" dirty="0" smtClean="0"/>
              <a:t> </a:t>
            </a:r>
            <a:r>
              <a:rPr lang="ko-KR" altLang="en-US" dirty="0" smtClean="0"/>
              <a:t>검진을 받으시기 바랍니다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77175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2. </a:t>
            </a:r>
            <a:r>
              <a:rPr lang="ko-KR" altLang="en-US" dirty="0" smtClean="0"/>
              <a:t>정상</a:t>
            </a:r>
            <a:r>
              <a:rPr lang="en-US" altLang="ko-KR" dirty="0" smtClean="0"/>
              <a:t>2: </a:t>
            </a:r>
            <a:r>
              <a:rPr lang="ko-KR" altLang="en-US" dirty="0" err="1" smtClean="0"/>
              <a:t>선상피세포</a:t>
            </a:r>
            <a:r>
              <a:rPr lang="ko-KR" altLang="en-US" dirty="0" smtClean="0"/>
              <a:t> 무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음성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endParaRPr lang="ko-KR" altLang="en-US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자궁경부세포검사에서 </a:t>
            </a:r>
            <a:r>
              <a:rPr lang="ko-KR" altLang="en-US" dirty="0" err="1" smtClean="0"/>
              <a:t>특이소견은</a:t>
            </a:r>
            <a:r>
              <a:rPr lang="ko-KR" altLang="en-US" dirty="0" smtClean="0"/>
              <a:t> 없습니다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기존에 </a:t>
            </a:r>
            <a:r>
              <a:rPr lang="en-US" altLang="ko-KR" dirty="0" smtClean="0"/>
              <a:t>HPV(</a:t>
            </a:r>
            <a:r>
              <a:rPr lang="ko-KR" altLang="en-US" dirty="0" smtClean="0"/>
              <a:t>인유두종바이러스</a:t>
            </a:r>
            <a:r>
              <a:rPr lang="en-US" altLang="ko-KR" dirty="0" smtClean="0"/>
              <a:t>), </a:t>
            </a:r>
            <a:r>
              <a:rPr lang="ko-KR" altLang="en-US" dirty="0" smtClean="0"/>
              <a:t>자궁경부이형성증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자궁경부암</a:t>
            </a:r>
            <a:r>
              <a:rPr lang="ko-KR" altLang="en-US" dirty="0" smtClean="0"/>
              <a:t> 등 이와 관련된 질환이 있었던 분은 담당 주치의가 권유한 일정대로 정기검진을 받으시면 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이와 관련된 질환이 없었으면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2</a:t>
            </a:r>
            <a:r>
              <a:rPr lang="ko-KR" altLang="en-US" baseline="0" dirty="0" smtClean="0"/>
              <a:t>년 후 </a:t>
            </a:r>
            <a:r>
              <a:rPr lang="ko-KR" altLang="en-US" dirty="0" smtClean="0"/>
              <a:t>정</a:t>
            </a:r>
            <a:r>
              <a:rPr lang="ko-KR" altLang="en-US" baseline="0" dirty="0" smtClean="0"/>
              <a:t>기</a:t>
            </a:r>
            <a:r>
              <a:rPr lang="ko-KR" altLang="en-US" dirty="0" smtClean="0"/>
              <a:t> 검진을 받으시기 바랍니다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676700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3. </a:t>
            </a:r>
            <a:r>
              <a:rPr lang="ko-KR" altLang="en-US" dirty="0" smtClean="0"/>
              <a:t>위축</a:t>
            </a:r>
            <a:r>
              <a:rPr lang="en-US" altLang="ko-KR" dirty="0" smtClean="0"/>
              <a:t>1: </a:t>
            </a:r>
            <a:r>
              <a:rPr lang="ko-KR" altLang="en-US" dirty="0" err="1" smtClean="0"/>
              <a:t>선상피세포</a:t>
            </a:r>
            <a:r>
              <a:rPr lang="ko-KR" altLang="en-US" dirty="0" smtClean="0"/>
              <a:t> 유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위축질염</a:t>
            </a:r>
            <a:endParaRPr lang="ko-KR" altLang="en-US" dirty="0" smtClean="0"/>
          </a:p>
          <a:p>
            <a:endParaRPr lang="en-US" altLang="ko-KR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자궁경부세포검사에서 </a:t>
            </a:r>
            <a:r>
              <a:rPr lang="ko-KR" altLang="en-US" dirty="0" err="1" smtClean="0"/>
              <a:t>위축성</a:t>
            </a:r>
            <a:r>
              <a:rPr lang="ko-KR" altLang="en-US" dirty="0" smtClean="0"/>
              <a:t> </a:t>
            </a:r>
            <a:r>
              <a:rPr lang="ko-KR" altLang="en-US" dirty="0" smtClean="0"/>
              <a:t>변화가 관찰됩니다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주로 폐경 이후 여성 호르몬의 부족으로 점액 분비가 부족해져 질 점막이 건조해지는 것입니다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질 </a:t>
            </a:r>
            <a:r>
              <a:rPr lang="ko-KR" altLang="en-US" dirty="0" err="1" smtClean="0"/>
              <a:t>건조감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성관계시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불편감</a:t>
            </a:r>
            <a:r>
              <a:rPr lang="ko-KR" altLang="en-US" dirty="0" smtClean="0"/>
              <a:t> 등 증상 발생시 진료를 권유합니다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기존에 </a:t>
            </a:r>
            <a:r>
              <a:rPr lang="en-US" altLang="ko-KR" dirty="0" smtClean="0"/>
              <a:t>HPV(</a:t>
            </a:r>
            <a:r>
              <a:rPr lang="ko-KR" altLang="en-US" dirty="0" smtClean="0"/>
              <a:t>인유두종바이러스</a:t>
            </a:r>
            <a:r>
              <a:rPr lang="en-US" altLang="ko-KR" dirty="0" smtClean="0"/>
              <a:t>), </a:t>
            </a:r>
            <a:r>
              <a:rPr lang="ko-KR" altLang="en-US" dirty="0" smtClean="0"/>
              <a:t>자궁경부이형성증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자궁경부암</a:t>
            </a:r>
            <a:r>
              <a:rPr lang="ko-KR" altLang="en-US" dirty="0" smtClean="0"/>
              <a:t> 등 이와 관련된 질환이 있었던 분은 담당 주치의가 권유한 일정대로 정기검진을 받으시면 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특별한 증상이 동반되지 않은 경우 </a:t>
            </a:r>
            <a:r>
              <a:rPr lang="en-US" altLang="ko-KR" baseline="0" dirty="0" smtClean="0"/>
              <a:t>2</a:t>
            </a:r>
            <a:r>
              <a:rPr lang="ko-KR" altLang="en-US" baseline="0" dirty="0" smtClean="0"/>
              <a:t>년 후 </a:t>
            </a:r>
            <a:r>
              <a:rPr lang="ko-KR" altLang="en-US" dirty="0" smtClean="0"/>
              <a:t>정</a:t>
            </a:r>
            <a:r>
              <a:rPr lang="ko-KR" altLang="en-US" baseline="0" dirty="0" smtClean="0"/>
              <a:t>기</a:t>
            </a:r>
            <a:r>
              <a:rPr lang="ko-KR" altLang="en-US" dirty="0" smtClean="0"/>
              <a:t> 검진을 받으시기 바랍니다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627637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4. </a:t>
            </a:r>
            <a:r>
              <a:rPr lang="ko-KR" altLang="en-US" dirty="0" smtClean="0"/>
              <a:t>위축</a:t>
            </a:r>
            <a:r>
              <a:rPr lang="en-US" altLang="ko-KR" dirty="0" smtClean="0"/>
              <a:t>2: </a:t>
            </a:r>
            <a:r>
              <a:rPr lang="ko-KR" altLang="en-US" dirty="0" err="1" smtClean="0"/>
              <a:t>선상피세포</a:t>
            </a:r>
            <a:r>
              <a:rPr lang="ko-KR" altLang="en-US" dirty="0" smtClean="0"/>
              <a:t> 무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위축질염</a:t>
            </a:r>
            <a:endParaRPr lang="ko-KR" altLang="en-US" dirty="0" smtClean="0"/>
          </a:p>
          <a:p>
            <a:endParaRPr lang="en-US" altLang="ko-KR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자궁경부세포검사에서 </a:t>
            </a:r>
            <a:r>
              <a:rPr lang="ko-KR" altLang="en-US" dirty="0" err="1" smtClean="0"/>
              <a:t>위축성</a:t>
            </a:r>
            <a:r>
              <a:rPr lang="ko-KR" altLang="en-US" dirty="0" smtClean="0"/>
              <a:t> 변화가 관찰됩니다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주로 폐경 이후 여성 호르몬의 부족으로 점액 분비가 부족해져 질 점막이 건조해지는 것입니다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질 </a:t>
            </a:r>
            <a:r>
              <a:rPr lang="ko-KR" altLang="en-US" dirty="0" err="1" smtClean="0"/>
              <a:t>건조감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성관계시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불편감</a:t>
            </a:r>
            <a:r>
              <a:rPr lang="ko-KR" altLang="en-US" dirty="0" smtClean="0"/>
              <a:t> 등 증상 발생시 진료를 권유합니다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기존에 </a:t>
            </a:r>
            <a:r>
              <a:rPr lang="en-US" altLang="ko-KR" dirty="0" smtClean="0"/>
              <a:t>HPV(</a:t>
            </a:r>
            <a:r>
              <a:rPr lang="ko-KR" altLang="en-US" dirty="0" smtClean="0"/>
              <a:t>인유두종바이러스</a:t>
            </a:r>
            <a:r>
              <a:rPr lang="en-US" altLang="ko-KR" dirty="0" smtClean="0"/>
              <a:t>), </a:t>
            </a:r>
            <a:r>
              <a:rPr lang="ko-KR" altLang="en-US" dirty="0" smtClean="0"/>
              <a:t>자궁경부이형성증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자궁경부암</a:t>
            </a:r>
            <a:r>
              <a:rPr lang="ko-KR" altLang="en-US" dirty="0" smtClean="0"/>
              <a:t> 등 이와 관련된 질환이 있었던 분은 담당 주치의가 권유한 일정대로 정기검진을 받으시면 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특별한 증상이 동반되지 않은 경우 </a:t>
            </a:r>
            <a:r>
              <a:rPr lang="en-US" altLang="ko-KR" baseline="0" dirty="0" smtClean="0"/>
              <a:t>2</a:t>
            </a:r>
            <a:r>
              <a:rPr lang="ko-KR" altLang="en-US" baseline="0" dirty="0" smtClean="0"/>
              <a:t>년 후 </a:t>
            </a:r>
            <a:r>
              <a:rPr lang="ko-KR" altLang="en-US" dirty="0" smtClean="0"/>
              <a:t>정</a:t>
            </a:r>
            <a:r>
              <a:rPr lang="ko-KR" altLang="en-US" baseline="0" dirty="0" smtClean="0"/>
              <a:t>기</a:t>
            </a:r>
            <a:r>
              <a:rPr lang="ko-KR" altLang="en-US" dirty="0" smtClean="0"/>
              <a:t> 검진을 받으시기 바랍니다</a:t>
            </a:r>
            <a:r>
              <a:rPr lang="en-US" altLang="ko-KR" dirty="0" smtClean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17291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5. </a:t>
            </a:r>
            <a:r>
              <a:rPr lang="ko-KR" altLang="en-US" dirty="0" err="1" smtClean="0"/>
              <a:t>반응세포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반응성</a:t>
            </a:r>
            <a:r>
              <a:rPr lang="ko-KR" altLang="en-US" dirty="0" smtClean="0"/>
              <a:t> 세포 변화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자궁경부세포검사에서 </a:t>
            </a:r>
            <a:r>
              <a:rPr lang="ko-KR" altLang="en-US" dirty="0" err="1" smtClean="0"/>
              <a:t>반응성세포</a:t>
            </a:r>
            <a:r>
              <a:rPr lang="ko-KR" altLang="en-US" dirty="0" smtClean="0"/>
              <a:t> 변화</a:t>
            </a:r>
            <a:r>
              <a:rPr lang="en-US" altLang="ko-KR" dirty="0" smtClean="0"/>
              <a:t>(</a:t>
            </a:r>
            <a:r>
              <a:rPr lang="ko-KR" altLang="en-US" dirty="0" smtClean="0"/>
              <a:t>염증을 동반한 양성 </a:t>
            </a:r>
            <a:r>
              <a:rPr lang="ko-KR" altLang="en-US" dirty="0" err="1" smtClean="0"/>
              <a:t>세포변화</a:t>
            </a:r>
            <a:r>
              <a:rPr lang="en-US" altLang="ko-KR" dirty="0" smtClean="0"/>
              <a:t>)</a:t>
            </a:r>
            <a:r>
              <a:rPr lang="ko-KR" altLang="en-US" dirty="0" smtClean="0"/>
              <a:t>가 있습니다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반응성세포</a:t>
            </a:r>
            <a:r>
              <a:rPr lang="ko-KR" altLang="en-US" dirty="0" smtClean="0"/>
              <a:t> 변화란 여러 가지 자극에 의한 세포 모양의 변화가 생긴 것입니다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질 분비물의 증가와 가려움 등의 증상이 동반되었을 경우는 의료기관을 방문하여 진료를 받으시기 바랍니다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특별한 증상이 동반되지 않은 경우 </a:t>
            </a:r>
            <a:r>
              <a:rPr lang="en-US" altLang="ko-KR" dirty="0" smtClean="0"/>
              <a:t>2</a:t>
            </a:r>
            <a:r>
              <a:rPr lang="ko-KR" altLang="en-US" dirty="0" smtClean="0"/>
              <a:t>년</a:t>
            </a:r>
            <a:r>
              <a:rPr lang="ko-KR" altLang="en-US" baseline="0" dirty="0" smtClean="0"/>
              <a:t> 후 </a:t>
            </a:r>
            <a:r>
              <a:rPr lang="ko-KR" altLang="en-US" dirty="0" smtClean="0"/>
              <a:t>정기검진 받으시길 바랍니다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40258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6. </a:t>
            </a:r>
            <a:r>
              <a:rPr lang="ko-KR" altLang="en-US" dirty="0" err="1" smtClean="0"/>
              <a:t>세균분포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질세균분포</a:t>
            </a:r>
            <a:r>
              <a:rPr lang="ko-KR" altLang="en-US" dirty="0" smtClean="0"/>
              <a:t> 변화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자궁세포검사에서 </a:t>
            </a:r>
            <a:r>
              <a:rPr lang="ko-KR" altLang="en-US" dirty="0" err="1" smtClean="0"/>
              <a:t>질세균</a:t>
            </a:r>
            <a:r>
              <a:rPr lang="ko-KR" altLang="en-US" dirty="0" smtClean="0"/>
              <a:t> 분포 변화 확인되었습니다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질에 </a:t>
            </a:r>
            <a:r>
              <a:rPr lang="ko-KR" altLang="en-US" dirty="0" err="1" smtClean="0"/>
              <a:t>상재하는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정상균의</a:t>
            </a:r>
            <a:r>
              <a:rPr lang="ko-KR" altLang="en-US" dirty="0" smtClean="0"/>
              <a:t> 분포가 바뀌었습니다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대부분 증상이 없고 치료도 필요하지 않지만</a:t>
            </a:r>
            <a:r>
              <a:rPr lang="en-US" altLang="ko-KR" dirty="0" smtClean="0"/>
              <a:t>, </a:t>
            </a:r>
            <a:r>
              <a:rPr lang="ko-KR" altLang="en-US" dirty="0" smtClean="0"/>
              <a:t>드물게 골반내 심한 염증을 일으키기도 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질 분비물의 증가와 악취 나는 질 분비물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골반통증</a:t>
            </a:r>
            <a:r>
              <a:rPr lang="ko-KR" altLang="en-US" dirty="0" smtClean="0"/>
              <a:t> 등의 증상이 동반되었을 경우는 의료기관을 방문하여 진료를 받으시기 바랍니다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특별한 증상이 동반되지 않은 경우 </a:t>
            </a:r>
            <a:r>
              <a:rPr lang="en-US" altLang="ko-KR" dirty="0" smtClean="0"/>
              <a:t>2</a:t>
            </a:r>
            <a:r>
              <a:rPr lang="ko-KR" altLang="en-US" dirty="0" smtClean="0"/>
              <a:t>년 후 정기적인 검진을 권합니다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490739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7. </a:t>
            </a:r>
            <a:r>
              <a:rPr lang="ko-KR" altLang="en-US" dirty="0" err="1" smtClean="0"/>
              <a:t>내막세포</a:t>
            </a:r>
            <a:r>
              <a:rPr lang="en-US" altLang="ko-KR" dirty="0" smtClean="0"/>
              <a:t>: </a:t>
            </a:r>
            <a:r>
              <a:rPr lang="ko-KR" altLang="en-US" dirty="0" smtClean="0"/>
              <a:t>자궁내막세포출현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자궁경부세포검사에서 자궁내막세포가 관찰됩니다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이는 자궁경부에서 자궁경부 세포가 아니라 자궁내막 세포가 관찰된 것입니다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월경중</a:t>
            </a:r>
            <a:r>
              <a:rPr lang="ko-KR" altLang="en-US" dirty="0" smtClean="0"/>
              <a:t> 검사를 시행하였을 때 관찰될 수 있으며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자궁내막에 문제가 있는 경우에도 관찰될 수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상기 소견에 대한 보다 정확한 진단을 위해 산부인과 진료 바랍니다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241294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8. ASC-US</a:t>
            </a:r>
            <a:r>
              <a:rPr lang="en-US" altLang="ko-KR" dirty="0" smtClean="0"/>
              <a:t>: </a:t>
            </a:r>
            <a:r>
              <a:rPr lang="ko-KR" altLang="en-US" dirty="0" smtClean="0"/>
              <a:t>비정형 편평상피세포</a:t>
            </a:r>
            <a:r>
              <a:rPr lang="en-US" altLang="ko-KR" dirty="0" smtClean="0"/>
              <a:t>-</a:t>
            </a:r>
            <a:r>
              <a:rPr lang="ko-KR" altLang="en-US" dirty="0" smtClean="0"/>
              <a:t>일반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자궁경부세포검사에서 </a:t>
            </a:r>
            <a:r>
              <a:rPr lang="ko-KR" altLang="en-US" dirty="0" smtClean="0"/>
              <a:t>편평상피세포 이상 확인되었습니다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암세포는 아니지만 이상 세포의 경우 추적 관찰 혹은 추가 검사를 통해서만 정확히 암의 위험성을 평가할 수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상기 소견에 대한 보다 정확한 진단 및 치료 위해 빠른 시일 내에 산부인과 진료 바랍니다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477604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8. ASC-H: </a:t>
            </a:r>
            <a:r>
              <a:rPr lang="ko-KR" altLang="en-US" dirty="0" smtClean="0"/>
              <a:t>비정형 편평상피세포</a:t>
            </a:r>
            <a:r>
              <a:rPr lang="en-US" altLang="ko-KR" dirty="0" smtClean="0"/>
              <a:t>-</a:t>
            </a:r>
            <a:r>
              <a:rPr lang="ko-KR" altLang="en-US" dirty="0" smtClean="0"/>
              <a:t>고위험</a:t>
            </a:r>
            <a:endParaRPr lang="en-US" altLang="ko-KR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 smtClean="0"/>
          </a:p>
          <a:p>
            <a:r>
              <a:rPr lang="ko-KR" altLang="en-US" dirty="0" smtClean="0"/>
              <a:t>자궁경부세포검사에서 </a:t>
            </a:r>
            <a:r>
              <a:rPr lang="ko-KR" altLang="en-US" dirty="0" smtClean="0"/>
              <a:t>비정형 </a:t>
            </a:r>
            <a:r>
              <a:rPr lang="ko-KR" altLang="en-US" dirty="0" smtClean="0"/>
              <a:t>편평상피세포 이상</a:t>
            </a:r>
            <a:r>
              <a:rPr lang="en-US" altLang="ko-KR" dirty="0" smtClean="0"/>
              <a:t>(</a:t>
            </a:r>
            <a:r>
              <a:rPr lang="ko-KR" altLang="en-US" dirty="0" smtClean="0"/>
              <a:t>고위험</a:t>
            </a:r>
            <a:r>
              <a:rPr lang="en-US" altLang="ko-KR" dirty="0" smtClean="0"/>
              <a:t>) </a:t>
            </a:r>
            <a:r>
              <a:rPr lang="ko-KR" altLang="en-US" dirty="0" smtClean="0"/>
              <a:t>확인되었습니다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상피세포의 이상이 관찰되며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암과 연관 있을 가능성이 높아 추가 검사를 통해서 정확히 암의 위험성을 평가할 수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상기 소견에 대한 보다 정확한 진단 및 치료 위해 빠른 시일 내에 산부인과 진료 바랍니다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02417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3. </a:t>
            </a:r>
            <a:r>
              <a:rPr lang="ko-KR" altLang="en-US" dirty="0" smtClean="0"/>
              <a:t>위축 미란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위축성</a:t>
            </a:r>
            <a:r>
              <a:rPr lang="ko-KR" altLang="en-US" dirty="0" smtClean="0"/>
              <a:t> 위염 </a:t>
            </a:r>
            <a:r>
              <a:rPr lang="en-US" altLang="ko-KR" dirty="0" smtClean="0"/>
              <a:t>+ </a:t>
            </a:r>
            <a:r>
              <a:rPr lang="ko-KR" altLang="en-US" dirty="0" err="1" smtClean="0"/>
              <a:t>미란성</a:t>
            </a:r>
            <a:r>
              <a:rPr lang="ko-KR" altLang="en-US" dirty="0" smtClean="0"/>
              <a:t> 위염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위내시경검사상 </a:t>
            </a:r>
            <a:r>
              <a:rPr lang="ko-KR" altLang="en-US" dirty="0" err="1" smtClean="0"/>
              <a:t>위축성</a:t>
            </a:r>
            <a:r>
              <a:rPr lang="ko-KR" altLang="en-US" dirty="0" smtClean="0"/>
              <a:t> 위염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미란성</a:t>
            </a:r>
            <a:r>
              <a:rPr lang="ko-KR" altLang="en-US" dirty="0" smtClean="0"/>
              <a:t> 위염 소견입니다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위축성</a:t>
            </a:r>
            <a:r>
              <a:rPr lang="ko-KR" altLang="en-US" dirty="0" smtClean="0"/>
              <a:t> 위염은 염증과 노화에 의하여 </a:t>
            </a:r>
            <a:r>
              <a:rPr lang="ko-KR" altLang="en-US" dirty="0" err="1" smtClean="0"/>
              <a:t>위점막이</a:t>
            </a:r>
            <a:r>
              <a:rPr lang="ko-KR" altLang="en-US" dirty="0" smtClean="0"/>
              <a:t> 얇아진 것입니다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미란성</a:t>
            </a:r>
            <a:r>
              <a:rPr lang="ko-KR" altLang="en-US" dirty="0" smtClean="0"/>
              <a:t> 위염은 염증 때문에 </a:t>
            </a:r>
            <a:r>
              <a:rPr lang="ko-KR" altLang="en-US" dirty="0" err="1" smtClean="0"/>
              <a:t>위점막이</a:t>
            </a:r>
            <a:r>
              <a:rPr lang="ko-KR" altLang="en-US" dirty="0" smtClean="0"/>
              <a:t> 표면이 국소적으로 벗겨진 것입니다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속쓰림</a:t>
            </a:r>
            <a:r>
              <a:rPr lang="en-US" altLang="ko-KR" dirty="0" smtClean="0"/>
              <a:t>, </a:t>
            </a:r>
            <a:r>
              <a:rPr lang="ko-KR" altLang="en-US" dirty="0" smtClean="0"/>
              <a:t>소화 불량 등의 증상이 있다면 소화기내과 진료를 받으시고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증상이 없다면 </a:t>
            </a:r>
            <a:r>
              <a:rPr lang="en-US" altLang="ko-KR" dirty="0" smtClean="0"/>
              <a:t>2</a:t>
            </a:r>
            <a:r>
              <a:rPr lang="ko-KR" altLang="en-US" dirty="0" smtClean="0"/>
              <a:t>년마다 정기적인 위내시경 검사를 권합니다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284611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1. </a:t>
            </a:r>
            <a:r>
              <a:rPr lang="ko-KR" altLang="en-US" dirty="0" smtClean="0"/>
              <a:t>정상</a:t>
            </a:r>
          </a:p>
          <a:p>
            <a:endParaRPr lang="en-US" altLang="ko-KR" dirty="0" smtClean="0"/>
          </a:p>
          <a:p>
            <a:r>
              <a:rPr lang="ko-KR" altLang="en-US" dirty="0" err="1" smtClean="0"/>
              <a:t>간초음파</a:t>
            </a:r>
            <a:r>
              <a:rPr lang="ko-KR" altLang="en-US" dirty="0" smtClean="0"/>
              <a:t> 검사에서 정상 소견이며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간암 수치는 정상입니다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증상이 없다면 </a:t>
            </a:r>
            <a:r>
              <a:rPr lang="en-US" altLang="ko-KR" dirty="0" smtClean="0"/>
              <a:t>6</a:t>
            </a:r>
            <a:r>
              <a:rPr lang="ko-KR" altLang="en-US" dirty="0" smtClean="0"/>
              <a:t>개월마다 정기적인 간암 검진을 권합니다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154614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2. </a:t>
            </a:r>
            <a:r>
              <a:rPr lang="ko-KR" altLang="en-US" dirty="0" smtClean="0"/>
              <a:t>지방간</a:t>
            </a:r>
          </a:p>
          <a:p>
            <a:endParaRPr lang="en-US" altLang="ko-KR" dirty="0" smtClean="0"/>
          </a:p>
          <a:p>
            <a:r>
              <a:rPr lang="ko-KR" altLang="en-US" dirty="0" err="1" smtClean="0"/>
              <a:t>간초음파</a:t>
            </a:r>
            <a:r>
              <a:rPr lang="ko-KR" altLang="en-US" dirty="0" smtClean="0"/>
              <a:t> </a:t>
            </a:r>
            <a:r>
              <a:rPr lang="ko-KR" altLang="en-US" dirty="0" smtClean="0"/>
              <a:t>검사에서 </a:t>
            </a:r>
            <a:r>
              <a:rPr lang="ko-KR" altLang="en-US" dirty="0" smtClean="0"/>
              <a:t>지방간 소견이며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간암수치는</a:t>
            </a:r>
            <a:r>
              <a:rPr lang="ko-KR" altLang="en-US" dirty="0" smtClean="0"/>
              <a:t> 정상입니다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지방간은 간에 지방이 </a:t>
            </a:r>
            <a:r>
              <a:rPr lang="ko-KR" altLang="en-US" dirty="0" err="1" smtClean="0"/>
              <a:t>침착되어</a:t>
            </a:r>
            <a:r>
              <a:rPr lang="ko-KR" altLang="en-US" dirty="0" smtClean="0"/>
              <a:t> 발생하는 것으로 음주와 비만 등이 주요 원인입니다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적절한 운동과 체중 조절 및 </a:t>
            </a:r>
            <a:r>
              <a:rPr lang="ko-KR" altLang="en-US" dirty="0" err="1" smtClean="0"/>
              <a:t>절주가</a:t>
            </a:r>
            <a:r>
              <a:rPr lang="ko-KR" altLang="en-US" dirty="0" smtClean="0"/>
              <a:t> 필요합니다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증상이 없다면 </a:t>
            </a:r>
            <a:r>
              <a:rPr lang="en-US" altLang="ko-KR" dirty="0" smtClean="0"/>
              <a:t>6</a:t>
            </a:r>
            <a:r>
              <a:rPr lang="ko-KR" altLang="en-US" dirty="0" smtClean="0"/>
              <a:t>개월마다 정기적인 </a:t>
            </a:r>
            <a:r>
              <a:rPr lang="ko-KR" altLang="en-US" dirty="0" err="1" smtClean="0"/>
              <a:t>간암검진을</a:t>
            </a:r>
            <a:r>
              <a:rPr lang="ko-KR" altLang="en-US" dirty="0" smtClean="0"/>
              <a:t> 받으시기 바랍니다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484407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3. </a:t>
            </a:r>
            <a:r>
              <a:rPr lang="ko-KR" altLang="en-US" dirty="0" err="1" smtClean="0"/>
              <a:t>거친에코상</a:t>
            </a:r>
            <a:endParaRPr lang="ko-KR" altLang="en-US" dirty="0" smtClean="0"/>
          </a:p>
          <a:p>
            <a:endParaRPr lang="en-US" altLang="ko-KR" dirty="0" smtClean="0"/>
          </a:p>
          <a:p>
            <a:r>
              <a:rPr lang="ko-KR" altLang="en-US" dirty="0" err="1" smtClean="0"/>
              <a:t>간초음파</a:t>
            </a:r>
            <a:r>
              <a:rPr lang="ko-KR" altLang="en-US" dirty="0" smtClean="0"/>
              <a:t> 검사에서 간의 거친 </a:t>
            </a:r>
            <a:r>
              <a:rPr lang="ko-KR" altLang="en-US" dirty="0" err="1" smtClean="0"/>
              <a:t>에코상</a:t>
            </a:r>
            <a:r>
              <a:rPr lang="ko-KR" altLang="en-US" dirty="0" smtClean="0"/>
              <a:t> 소견이며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간암 수치는 정상입니다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거친 에코는 간 실질이 거칠게 보이는 것이며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만성 간질환에서 보일 수 있는 소견입니다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바이러스성 간염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음주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지방간염</a:t>
            </a:r>
            <a:r>
              <a:rPr lang="ko-KR" altLang="en-US" dirty="0" smtClean="0"/>
              <a:t> 등에 의하여 만성간질환이 발생할 수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증상이 없다면 </a:t>
            </a:r>
            <a:r>
              <a:rPr lang="en-US" altLang="ko-KR" dirty="0" smtClean="0"/>
              <a:t>6</a:t>
            </a:r>
            <a:r>
              <a:rPr lang="ko-KR" altLang="en-US" dirty="0" smtClean="0"/>
              <a:t>개월마다 정기적인 </a:t>
            </a:r>
            <a:r>
              <a:rPr lang="ko-KR" altLang="en-US" dirty="0" err="1" smtClean="0"/>
              <a:t>간암검진을</a:t>
            </a:r>
            <a:r>
              <a:rPr lang="ko-KR" altLang="en-US" dirty="0" smtClean="0"/>
              <a:t> 받으시기 바랍니다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094178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4. </a:t>
            </a:r>
            <a:r>
              <a:rPr lang="ko-KR" altLang="en-US" dirty="0" err="1" smtClean="0"/>
              <a:t>간경변</a:t>
            </a:r>
            <a:endParaRPr lang="ko-KR" altLang="en-US" dirty="0" smtClean="0"/>
          </a:p>
          <a:p>
            <a:endParaRPr lang="en-US" altLang="ko-KR" dirty="0" smtClean="0"/>
          </a:p>
          <a:p>
            <a:r>
              <a:rPr lang="ko-KR" altLang="en-US" dirty="0" err="1" smtClean="0"/>
              <a:t>간초음파</a:t>
            </a:r>
            <a:r>
              <a:rPr lang="ko-KR" altLang="en-US" dirty="0" smtClean="0"/>
              <a:t> 검사에서 </a:t>
            </a:r>
            <a:r>
              <a:rPr lang="ko-KR" altLang="en-US" dirty="0" err="1" smtClean="0"/>
              <a:t>간경변</a:t>
            </a:r>
            <a:r>
              <a:rPr lang="ko-KR" altLang="en-US" dirty="0" smtClean="0"/>
              <a:t> 소견이며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간암 수치는 정상입니다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간경변이란</a:t>
            </a:r>
            <a:r>
              <a:rPr lang="ko-KR" altLang="en-US" dirty="0" smtClean="0"/>
              <a:t> 만성 염증에 의해 간이 점점 작아지고 단단해지는 상태를 말합니다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치료하지 않은 </a:t>
            </a:r>
            <a:r>
              <a:rPr lang="ko-KR" altLang="en-US" dirty="0" err="1" smtClean="0"/>
              <a:t>간경변은</a:t>
            </a:r>
            <a:r>
              <a:rPr lang="ko-KR" altLang="en-US" dirty="0" smtClean="0"/>
              <a:t> 전신적인 합병증 및 간암으로 진행할 가능성이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상기 소견에 대한 보다 정확한 진단을 위해 소화기내과 진료 바랍니다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896485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 smtClean="0"/>
              <a:t>5. </a:t>
            </a:r>
            <a:r>
              <a:rPr lang="ko-KR" altLang="en-US" dirty="0" err="1" smtClean="0"/>
              <a:t>간낭종</a:t>
            </a:r>
            <a:endParaRPr lang="en-US" altLang="ko-KR" dirty="0" smtClean="0"/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ko-KR" altLang="en-US" dirty="0" err="1" smtClean="0"/>
              <a:t>간초음파</a:t>
            </a:r>
            <a:r>
              <a:rPr lang="ko-KR" altLang="en-US" dirty="0" smtClean="0"/>
              <a:t> 검사에서 </a:t>
            </a:r>
            <a:r>
              <a:rPr lang="ko-KR" altLang="en-US" dirty="0" err="1" smtClean="0"/>
              <a:t>간낭종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물혹</a:t>
            </a:r>
            <a:r>
              <a:rPr lang="en-US" altLang="ko-KR" dirty="0" smtClean="0"/>
              <a:t>) </a:t>
            </a:r>
            <a:r>
              <a:rPr lang="ko-KR" altLang="en-US" dirty="0" smtClean="0"/>
              <a:t>소견이며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간암 수치는 정상입니다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간낭종은</a:t>
            </a:r>
            <a:r>
              <a:rPr lang="ko-KR" altLang="en-US" dirty="0" smtClean="0"/>
              <a:t> 대부분 증상이 없으며 특별한 치료가 필요 없습니다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증상이 없다면 </a:t>
            </a:r>
            <a:r>
              <a:rPr lang="en-US" altLang="ko-KR" dirty="0" smtClean="0"/>
              <a:t>6</a:t>
            </a:r>
            <a:r>
              <a:rPr lang="ko-KR" altLang="en-US" dirty="0" smtClean="0"/>
              <a:t>개월마다 정기적인 간암 검진을 권합니다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337021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6. </a:t>
            </a:r>
            <a:r>
              <a:rPr lang="ko-KR" altLang="en-US" dirty="0" smtClean="0"/>
              <a:t>담낭 </a:t>
            </a:r>
            <a:r>
              <a:rPr lang="ko-KR" altLang="en-US" dirty="0" err="1" smtClean="0"/>
              <a:t>용종</a:t>
            </a:r>
            <a:endParaRPr lang="ko-KR" altLang="en-US" dirty="0" smtClean="0"/>
          </a:p>
          <a:p>
            <a:endParaRPr lang="en-US" altLang="ko-KR" dirty="0" smtClean="0"/>
          </a:p>
          <a:p>
            <a:r>
              <a:rPr lang="ko-KR" altLang="en-US" dirty="0" err="1" smtClean="0"/>
              <a:t>간초음파</a:t>
            </a:r>
            <a:r>
              <a:rPr lang="ko-KR" altLang="en-US" dirty="0" smtClean="0"/>
              <a:t> 검사에서 담낭 </a:t>
            </a:r>
            <a:r>
              <a:rPr lang="ko-KR" altLang="en-US" dirty="0" err="1" smtClean="0"/>
              <a:t>용종</a:t>
            </a:r>
            <a:r>
              <a:rPr lang="ko-KR" altLang="en-US" dirty="0" smtClean="0"/>
              <a:t> 소견이며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간암 수치는 정상입니다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담낭 용종은 담낭의 점막에 생기는 작은 혹으로 대부분 콜레스테롤 침착에 의한 것이며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용종의</a:t>
            </a:r>
            <a:r>
              <a:rPr lang="ko-KR" altLang="en-US" dirty="0" smtClean="0"/>
              <a:t> 크기가 작은 경우에는 특별한 치료가 필요하지 않으나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용종이</a:t>
            </a:r>
            <a:r>
              <a:rPr lang="ko-KR" altLang="en-US" dirty="0" smtClean="0"/>
              <a:t> 자라는 경우 치료가 필요할 수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증상이 없다면 </a:t>
            </a:r>
            <a:r>
              <a:rPr lang="en-US" altLang="ko-KR" dirty="0" smtClean="0"/>
              <a:t>6</a:t>
            </a:r>
            <a:r>
              <a:rPr lang="ko-KR" altLang="en-US" dirty="0" smtClean="0"/>
              <a:t>개월마다 정기적인 간암 검진을 권합니다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38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988452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7. </a:t>
            </a:r>
            <a:r>
              <a:rPr lang="ko-KR" altLang="en-US" dirty="0" smtClean="0"/>
              <a:t>지방간 </a:t>
            </a:r>
            <a:r>
              <a:rPr lang="ko-KR" altLang="en-US" dirty="0" err="1" smtClean="0"/>
              <a:t>낭종</a:t>
            </a:r>
            <a:r>
              <a:rPr lang="en-US" altLang="ko-KR" dirty="0" smtClean="0"/>
              <a:t>: </a:t>
            </a:r>
            <a:r>
              <a:rPr lang="ko-KR" altLang="en-US" dirty="0" smtClean="0"/>
              <a:t>지방간 </a:t>
            </a:r>
            <a:r>
              <a:rPr lang="en-US" altLang="ko-KR" dirty="0" smtClean="0"/>
              <a:t>+ </a:t>
            </a:r>
            <a:r>
              <a:rPr lang="ko-KR" altLang="en-US" dirty="0" err="1" smtClean="0"/>
              <a:t>간낭종</a:t>
            </a:r>
            <a:r>
              <a:rPr lang="ko-KR" altLang="en-US" dirty="0" smtClean="0"/>
              <a:t> </a:t>
            </a:r>
          </a:p>
          <a:p>
            <a:endParaRPr lang="en-US" altLang="ko-KR" dirty="0" smtClean="0"/>
          </a:p>
          <a:p>
            <a:r>
              <a:rPr lang="ko-KR" altLang="en-US" dirty="0" err="1" smtClean="0"/>
              <a:t>간초음파</a:t>
            </a:r>
            <a:r>
              <a:rPr lang="ko-KR" altLang="en-US" dirty="0" smtClean="0"/>
              <a:t> 검사에서</a:t>
            </a:r>
            <a:r>
              <a:rPr lang="en-US" altLang="ko-KR" dirty="0" smtClean="0"/>
              <a:t> </a:t>
            </a:r>
            <a:r>
              <a:rPr lang="ko-KR" altLang="en-US" dirty="0" smtClean="0"/>
              <a:t>지방간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간낭종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물혹</a:t>
            </a:r>
            <a:r>
              <a:rPr lang="en-US" altLang="ko-KR" dirty="0" smtClean="0"/>
              <a:t>) </a:t>
            </a:r>
            <a:r>
              <a:rPr lang="ko-KR" altLang="en-US" dirty="0" smtClean="0"/>
              <a:t>소견이며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간암 수치는 정상입니다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지방간은 간에 지방이 </a:t>
            </a:r>
            <a:r>
              <a:rPr lang="ko-KR" altLang="en-US" dirty="0" err="1" smtClean="0"/>
              <a:t>침착되어</a:t>
            </a:r>
            <a:r>
              <a:rPr lang="ko-KR" altLang="en-US" dirty="0" smtClean="0"/>
              <a:t> 발생하는 것으로 음주와 비만 등이 주요 원인입니다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적절한 운동과 체중 조절 및 </a:t>
            </a:r>
            <a:r>
              <a:rPr lang="ko-KR" altLang="en-US" dirty="0" err="1" smtClean="0"/>
              <a:t>절주가</a:t>
            </a:r>
            <a:r>
              <a:rPr lang="ko-KR" altLang="en-US" dirty="0" smtClean="0"/>
              <a:t> 필요합니다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간낭종은</a:t>
            </a:r>
            <a:r>
              <a:rPr lang="ko-KR" altLang="en-US" dirty="0" smtClean="0"/>
              <a:t> 대부분 증상이 없으며 특별한 치료가 필요 없습니다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증상이 없다면 </a:t>
            </a:r>
            <a:r>
              <a:rPr lang="en-US" altLang="ko-KR" dirty="0" smtClean="0"/>
              <a:t>6</a:t>
            </a:r>
            <a:r>
              <a:rPr lang="ko-KR" altLang="en-US" dirty="0" smtClean="0"/>
              <a:t>개월마다 정기적인 간암 검진을 권합니다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39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825060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8. </a:t>
            </a:r>
            <a:r>
              <a:rPr lang="ko-KR" altLang="en-US" dirty="0" smtClean="0"/>
              <a:t>거친 </a:t>
            </a:r>
            <a:r>
              <a:rPr lang="ko-KR" altLang="en-US" dirty="0" err="1" smtClean="0"/>
              <a:t>낭종</a:t>
            </a:r>
            <a:r>
              <a:rPr lang="en-US" altLang="ko-KR" dirty="0" smtClean="0"/>
              <a:t>: </a:t>
            </a:r>
            <a:r>
              <a:rPr lang="ko-KR" altLang="en-US" dirty="0" smtClean="0"/>
              <a:t>거친 </a:t>
            </a:r>
            <a:r>
              <a:rPr lang="ko-KR" altLang="en-US" dirty="0" err="1" smtClean="0"/>
              <a:t>에코상</a:t>
            </a:r>
            <a:r>
              <a:rPr lang="ko-KR" altLang="en-US" dirty="0" smtClean="0"/>
              <a:t> </a:t>
            </a:r>
            <a:r>
              <a:rPr lang="en-US" altLang="ko-KR" dirty="0" smtClean="0"/>
              <a:t>+ </a:t>
            </a:r>
            <a:r>
              <a:rPr lang="ko-KR" altLang="en-US" dirty="0" err="1" smtClean="0"/>
              <a:t>간낭종</a:t>
            </a:r>
            <a:endParaRPr lang="ko-KR" altLang="en-US" dirty="0" smtClean="0"/>
          </a:p>
          <a:p>
            <a:endParaRPr lang="en-US" altLang="ko-KR" dirty="0" smtClean="0"/>
          </a:p>
          <a:p>
            <a:r>
              <a:rPr lang="ko-KR" altLang="en-US" dirty="0" err="1" smtClean="0"/>
              <a:t>간초음파</a:t>
            </a:r>
            <a:r>
              <a:rPr lang="ko-KR" altLang="en-US" dirty="0" smtClean="0"/>
              <a:t> 검사에서</a:t>
            </a:r>
            <a:r>
              <a:rPr lang="en-US" altLang="ko-KR" dirty="0" smtClean="0"/>
              <a:t> </a:t>
            </a:r>
            <a:r>
              <a:rPr lang="ko-KR" altLang="en-US" dirty="0" smtClean="0"/>
              <a:t>간의 거친 </a:t>
            </a:r>
            <a:r>
              <a:rPr lang="ko-KR" altLang="en-US" dirty="0" err="1" smtClean="0"/>
              <a:t>에코상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간낭종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물혹</a:t>
            </a:r>
            <a:r>
              <a:rPr lang="en-US" altLang="ko-KR" dirty="0" smtClean="0"/>
              <a:t>) </a:t>
            </a:r>
            <a:r>
              <a:rPr lang="ko-KR" altLang="en-US" dirty="0" smtClean="0"/>
              <a:t>소견이며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간암 수치는 정상입니다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거친 에코는 간 실질이 거칠게 보이는 것이며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만성 간질환에서 보일 수 있는 소견입니다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바이러스성 간염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음주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지방간염</a:t>
            </a:r>
            <a:r>
              <a:rPr lang="ko-KR" altLang="en-US" dirty="0" smtClean="0"/>
              <a:t> 등에 의하여 만성간질환이 발생할 수 있습니다</a:t>
            </a:r>
            <a:r>
              <a:rPr lang="en-US" altLang="ko-KR" dirty="0" smtClean="0"/>
              <a:t>.  </a:t>
            </a:r>
            <a:r>
              <a:rPr lang="ko-KR" altLang="en-US" dirty="0" err="1" smtClean="0"/>
              <a:t>간낭종은</a:t>
            </a:r>
            <a:r>
              <a:rPr lang="ko-KR" altLang="en-US" dirty="0" smtClean="0"/>
              <a:t> 대부분 증상이 없으며 특별한 치료가 필요 없습니다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증상이 없다면 </a:t>
            </a:r>
            <a:r>
              <a:rPr lang="en-US" altLang="ko-KR" dirty="0" smtClean="0"/>
              <a:t>6</a:t>
            </a:r>
            <a:r>
              <a:rPr lang="ko-KR" altLang="en-US" dirty="0" smtClean="0"/>
              <a:t>개월마다 정기적인 간암 검진을 권합니다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40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223457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9. </a:t>
            </a:r>
            <a:r>
              <a:rPr lang="ko-KR" altLang="en-US" dirty="0" err="1" smtClean="0"/>
              <a:t>간경변</a:t>
            </a:r>
            <a:r>
              <a:rPr lang="ko-KR" altLang="en-US" dirty="0" smtClean="0"/>
              <a:t> 비장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간경변</a:t>
            </a:r>
            <a:r>
              <a:rPr lang="ko-KR" altLang="en-US" dirty="0" smtClean="0"/>
              <a:t> </a:t>
            </a:r>
            <a:r>
              <a:rPr lang="en-US" altLang="ko-KR" dirty="0" smtClean="0"/>
              <a:t>+ </a:t>
            </a:r>
            <a:r>
              <a:rPr lang="ko-KR" altLang="en-US" dirty="0" err="1" smtClean="0"/>
              <a:t>비장종대</a:t>
            </a:r>
            <a:endParaRPr lang="ko-KR" altLang="en-US" dirty="0" smtClean="0"/>
          </a:p>
          <a:p>
            <a:endParaRPr lang="en-US" altLang="ko-KR" dirty="0" smtClean="0"/>
          </a:p>
          <a:p>
            <a:r>
              <a:rPr lang="ko-KR" altLang="en-US" dirty="0" err="1" smtClean="0"/>
              <a:t>간초음파</a:t>
            </a:r>
            <a:r>
              <a:rPr lang="ko-KR" altLang="en-US" dirty="0" smtClean="0"/>
              <a:t> 검사에서 </a:t>
            </a:r>
            <a:r>
              <a:rPr lang="ko-KR" altLang="en-US" dirty="0" err="1" smtClean="0"/>
              <a:t>간경변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비장종대</a:t>
            </a:r>
            <a:r>
              <a:rPr lang="ko-KR" altLang="en-US" dirty="0" smtClean="0"/>
              <a:t> 소견이며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간암 수치는 정상입니다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간경변이란</a:t>
            </a:r>
            <a:r>
              <a:rPr lang="ko-KR" altLang="en-US" dirty="0" smtClean="0"/>
              <a:t> 만성 염증에 의해 간이 점점 작아지고 단단해지는 상태를 말합니다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치료하지 않은 </a:t>
            </a:r>
            <a:r>
              <a:rPr lang="ko-KR" altLang="en-US" dirty="0" err="1" smtClean="0"/>
              <a:t>간경변은</a:t>
            </a:r>
            <a:r>
              <a:rPr lang="ko-KR" altLang="en-US" dirty="0" smtClean="0"/>
              <a:t> 전신적인 합병증 및 간암으로 진행할 가능성이 있습니다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비장종대는</a:t>
            </a:r>
            <a:r>
              <a:rPr lang="ko-KR" altLang="en-US" dirty="0" smtClean="0"/>
              <a:t> 비장이 정상보다 커진 것으로 </a:t>
            </a:r>
            <a:r>
              <a:rPr lang="ko-KR" altLang="en-US" dirty="0" err="1" smtClean="0"/>
              <a:t>간경변증에</a:t>
            </a:r>
            <a:r>
              <a:rPr lang="ko-KR" altLang="en-US" dirty="0" smtClean="0"/>
              <a:t> 따른 합병증으로 보입니다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상기 소견에 대한 보다 정확한 진단을 위해 소화기내과 진료 바랍니다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41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2597246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r>
              <a:rPr lang="ko-KR" altLang="en-US" dirty="0" err="1" smtClean="0"/>
              <a:t>대장음성</a:t>
            </a:r>
            <a:endParaRPr lang="en-US" altLang="ko-KR" dirty="0" smtClean="0"/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ko-KR" altLang="en-US" dirty="0" smtClean="0"/>
              <a:t>분변잠혈반응 검사 결과 음성</a:t>
            </a:r>
            <a:r>
              <a:rPr lang="en-US" altLang="ko-KR" dirty="0" smtClean="0"/>
              <a:t>(</a:t>
            </a:r>
            <a:r>
              <a:rPr lang="ko-KR" altLang="en-US" dirty="0" smtClean="0"/>
              <a:t>대변에서 혈액이 검출되지 않음</a:t>
            </a:r>
            <a:r>
              <a:rPr lang="en-US" altLang="ko-KR" dirty="0" smtClean="0"/>
              <a:t>)</a:t>
            </a:r>
            <a:r>
              <a:rPr lang="ko-KR" altLang="en-US" dirty="0" smtClean="0"/>
              <a:t>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이러한 경우 대장에 아무런 이상이 없을 가능성이 높으나 경우에 따라 대장에 </a:t>
            </a:r>
            <a:r>
              <a:rPr lang="ko-KR" altLang="en-US" dirty="0" err="1" smtClean="0"/>
              <a:t>병변</a:t>
            </a:r>
            <a:r>
              <a:rPr lang="en-US" altLang="ko-KR" dirty="0" smtClean="0"/>
              <a:t>(</a:t>
            </a:r>
            <a:r>
              <a:rPr lang="ko-KR" altLang="en-US" dirty="0" smtClean="0"/>
              <a:t>염증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용종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암 등</a:t>
            </a:r>
            <a:r>
              <a:rPr lang="en-US" altLang="ko-KR" dirty="0" smtClean="0"/>
              <a:t>)</a:t>
            </a:r>
            <a:r>
              <a:rPr lang="ko-KR" altLang="en-US" dirty="0" smtClean="0"/>
              <a:t>이 있는 경우에도 정상으로 나올 수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그러므로 최근 의심되는 증상</a:t>
            </a:r>
            <a:r>
              <a:rPr lang="en-US" altLang="ko-KR" dirty="0" smtClean="0"/>
              <a:t>(</a:t>
            </a:r>
            <a:r>
              <a:rPr lang="ko-KR" altLang="en-US" dirty="0" smtClean="0"/>
              <a:t>체중감소</a:t>
            </a:r>
            <a:r>
              <a:rPr lang="en-US" altLang="ko-KR" dirty="0" smtClean="0"/>
              <a:t>, </a:t>
            </a:r>
            <a:r>
              <a:rPr lang="ko-KR" altLang="en-US" dirty="0" smtClean="0"/>
              <a:t>대변 굵기의 변화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혈변</a:t>
            </a:r>
            <a:r>
              <a:rPr lang="ko-KR" altLang="en-US" dirty="0" smtClean="0"/>
              <a:t> 등</a:t>
            </a:r>
            <a:r>
              <a:rPr lang="en-US" altLang="ko-KR" dirty="0" smtClean="0"/>
              <a:t>)</a:t>
            </a:r>
            <a:r>
              <a:rPr lang="ko-KR" altLang="en-US" dirty="0" smtClean="0"/>
              <a:t>이 있으면 의료기관을 방문하시어 </a:t>
            </a:r>
            <a:r>
              <a:rPr lang="ko-KR" altLang="en-US" dirty="0" err="1" smtClean="0"/>
              <a:t>진료상담을</a:t>
            </a:r>
            <a:r>
              <a:rPr lang="ko-KR" altLang="en-US" dirty="0" smtClean="0"/>
              <a:t> 받으시기 바랍니다</a:t>
            </a:r>
            <a:r>
              <a:rPr lang="en-US" altLang="ko-KR" dirty="0" smtClean="0"/>
              <a:t>.</a:t>
            </a:r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(</a:t>
            </a:r>
            <a:r>
              <a:rPr lang="ko-KR" altLang="en-US" dirty="0" smtClean="0"/>
              <a:t>기존 </a:t>
            </a:r>
            <a:r>
              <a:rPr lang="ko-KR" altLang="en-US" dirty="0" err="1" smtClean="0"/>
              <a:t>세팅되어</a:t>
            </a:r>
            <a:r>
              <a:rPr lang="ko-KR" altLang="en-US" dirty="0" smtClean="0"/>
              <a:t> 있는 </a:t>
            </a:r>
            <a:r>
              <a:rPr lang="en-US" altLang="ko-KR" dirty="0" smtClean="0"/>
              <a:t>‘</a:t>
            </a:r>
            <a:r>
              <a:rPr lang="ko-KR" altLang="en-US" dirty="0" err="1" smtClean="0"/>
              <a:t>대장음성</a:t>
            </a:r>
            <a:r>
              <a:rPr lang="en-US" altLang="ko-KR" dirty="0" smtClean="0"/>
              <a:t>’ </a:t>
            </a:r>
            <a:r>
              <a:rPr lang="ko-KR" altLang="en-US" dirty="0" smtClean="0"/>
              <a:t>버튼은 </a:t>
            </a:r>
            <a:r>
              <a:rPr lang="en-US" altLang="ko-KR" dirty="0" smtClean="0"/>
              <a:t>‘</a:t>
            </a:r>
            <a:r>
              <a:rPr lang="ko-KR" altLang="en-US" dirty="0" smtClean="0"/>
              <a:t>정량</a:t>
            </a:r>
            <a:r>
              <a:rPr lang="en-US" altLang="ko-KR" dirty="0" smtClean="0"/>
              <a:t>’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미체크되어</a:t>
            </a:r>
            <a:r>
              <a:rPr lang="ko-KR" altLang="en-US" dirty="0" smtClean="0"/>
              <a:t> 있습니다</a:t>
            </a:r>
            <a:r>
              <a:rPr lang="en-US" altLang="ko-KR" dirty="0" smtClean="0"/>
              <a:t>.)</a:t>
            </a:r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43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12974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4. </a:t>
            </a:r>
            <a:r>
              <a:rPr lang="ko-KR" altLang="en-US" dirty="0" smtClean="0"/>
              <a:t>위축 식도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위축성</a:t>
            </a:r>
            <a:r>
              <a:rPr lang="ko-KR" altLang="en-US" dirty="0" smtClean="0"/>
              <a:t> 위염 </a:t>
            </a:r>
            <a:r>
              <a:rPr lang="en-US" altLang="ko-KR" dirty="0" smtClean="0"/>
              <a:t>+ </a:t>
            </a:r>
            <a:r>
              <a:rPr lang="ko-KR" altLang="en-US" dirty="0" err="1" smtClean="0"/>
              <a:t>역류성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식도염</a:t>
            </a:r>
            <a:endParaRPr lang="ko-KR" altLang="en-US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위내시경검사상 </a:t>
            </a:r>
            <a:r>
              <a:rPr lang="ko-KR" altLang="en-US" dirty="0" err="1" smtClean="0"/>
              <a:t>위축성</a:t>
            </a:r>
            <a:r>
              <a:rPr lang="ko-KR" altLang="en-US" dirty="0" smtClean="0"/>
              <a:t> 위염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역류성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식도염</a:t>
            </a:r>
            <a:r>
              <a:rPr lang="ko-KR" altLang="en-US" dirty="0" smtClean="0"/>
              <a:t> 소견입니다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위축성</a:t>
            </a:r>
            <a:r>
              <a:rPr lang="ko-KR" altLang="en-US" dirty="0" smtClean="0"/>
              <a:t> 위염은 염증과 노화에 의하여 </a:t>
            </a:r>
            <a:r>
              <a:rPr lang="ko-KR" altLang="en-US" dirty="0" err="1" smtClean="0"/>
              <a:t>위점막이</a:t>
            </a:r>
            <a:r>
              <a:rPr lang="ko-KR" altLang="en-US" dirty="0" smtClean="0"/>
              <a:t> 얇아진 것입니다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역류성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식도염은</a:t>
            </a:r>
            <a:r>
              <a:rPr lang="ko-KR" altLang="en-US" dirty="0" smtClean="0"/>
              <a:t> 위산이 역류하여 식도 점막에 일어난 염증입니다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속쓰림</a:t>
            </a:r>
            <a:r>
              <a:rPr lang="en-US" altLang="ko-KR" dirty="0" smtClean="0"/>
              <a:t>, </a:t>
            </a:r>
            <a:r>
              <a:rPr lang="ko-KR" altLang="en-US" dirty="0" smtClean="0"/>
              <a:t>소화 불량 등의 증상이 있다면 소화기내과 진료를 받으시고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증상이 없다면 </a:t>
            </a:r>
            <a:r>
              <a:rPr lang="en-US" altLang="ko-KR" dirty="0" smtClean="0"/>
              <a:t>2</a:t>
            </a:r>
            <a:r>
              <a:rPr lang="ko-KR" altLang="en-US" dirty="0" smtClean="0"/>
              <a:t>년마다 정기적인 위내시경 검사를 권합니다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755567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2. </a:t>
            </a:r>
            <a:r>
              <a:rPr lang="ko-KR" altLang="en-US" dirty="0" err="1" smtClean="0"/>
              <a:t>대장양성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분변잠혈반응 검사 결과 양성</a:t>
            </a:r>
            <a:r>
              <a:rPr lang="en-US" altLang="ko-KR" dirty="0" smtClean="0"/>
              <a:t>(</a:t>
            </a:r>
            <a:r>
              <a:rPr lang="ko-KR" altLang="en-US" dirty="0" smtClean="0"/>
              <a:t>대변에서 혈액이 검출됨</a:t>
            </a:r>
            <a:r>
              <a:rPr lang="en-US" altLang="ko-KR" dirty="0" smtClean="0"/>
              <a:t>)</a:t>
            </a:r>
            <a:r>
              <a:rPr lang="ko-KR" altLang="en-US" dirty="0" smtClean="0"/>
              <a:t>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이러한 경우 단순 항문 출혈의 가능성도 있으나 대장에 </a:t>
            </a:r>
            <a:r>
              <a:rPr lang="ko-KR" altLang="en-US" dirty="0" err="1" smtClean="0"/>
              <a:t>병변</a:t>
            </a:r>
            <a:r>
              <a:rPr lang="en-US" altLang="ko-KR" dirty="0" smtClean="0"/>
              <a:t>(</a:t>
            </a:r>
            <a:r>
              <a:rPr lang="ko-KR" altLang="en-US" dirty="0" smtClean="0"/>
              <a:t>염증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용종</a:t>
            </a:r>
            <a:r>
              <a:rPr lang="en-US" altLang="ko-KR" dirty="0" smtClean="0"/>
              <a:t>, </a:t>
            </a:r>
            <a:r>
              <a:rPr lang="ko-KR" altLang="en-US" dirty="0" smtClean="0"/>
              <a:t>암 등</a:t>
            </a:r>
            <a:r>
              <a:rPr lang="en-US" altLang="ko-KR" dirty="0" smtClean="0"/>
              <a:t>)</a:t>
            </a:r>
            <a:r>
              <a:rPr lang="ko-KR" altLang="en-US" dirty="0" smtClean="0"/>
              <a:t>이 있을 가능성이 있으므로 대장이중조영 검사 또는 대장내시경 검사를 반드시 받아보시기 바랍니다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44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755949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3. </a:t>
            </a:r>
            <a:r>
              <a:rPr lang="ko-KR" altLang="en-US" dirty="0" smtClean="0"/>
              <a:t>정상</a:t>
            </a:r>
            <a:r>
              <a:rPr lang="en-US" altLang="ko-KR" dirty="0" smtClean="0"/>
              <a:t>: </a:t>
            </a:r>
            <a:r>
              <a:rPr lang="ko-KR" altLang="en-US" dirty="0" smtClean="0"/>
              <a:t>대장경 이상 소견 없음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대장내시경 검사 결과 정상입니다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대장암의 가족력이나 특별한 증상이 있는 경우에는 의사와의 상담이 필요하며 그렇지 않은 경우에는 일정 기간 후에 대장이중조영 검사 또는 대장내시경 검사를 받으십시오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추적 검사 시기에 대해서는 의사와의 상담이 필요하며 그 </a:t>
            </a:r>
            <a:r>
              <a:rPr lang="ko-KR" altLang="en-US" dirty="0" err="1" smtClean="0"/>
              <a:t>사이에라도</a:t>
            </a:r>
            <a:r>
              <a:rPr lang="ko-KR" altLang="en-US" dirty="0" smtClean="0"/>
              <a:t> 의심되는 증상</a:t>
            </a:r>
            <a:r>
              <a:rPr lang="en-US" altLang="ko-KR" dirty="0" smtClean="0"/>
              <a:t>(</a:t>
            </a:r>
            <a:r>
              <a:rPr lang="ko-KR" altLang="en-US" dirty="0" smtClean="0"/>
              <a:t>체중감소</a:t>
            </a:r>
            <a:r>
              <a:rPr lang="en-US" altLang="ko-KR" dirty="0" smtClean="0"/>
              <a:t>, </a:t>
            </a:r>
            <a:r>
              <a:rPr lang="ko-KR" altLang="en-US" dirty="0" smtClean="0"/>
              <a:t>대변 굵기의 변화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혈변</a:t>
            </a:r>
            <a:r>
              <a:rPr lang="ko-KR" altLang="en-US" dirty="0" smtClean="0"/>
              <a:t> 등</a:t>
            </a:r>
            <a:r>
              <a:rPr lang="en-US" altLang="ko-KR" dirty="0" smtClean="0"/>
              <a:t>)</a:t>
            </a:r>
            <a:r>
              <a:rPr lang="ko-KR" altLang="en-US" dirty="0" smtClean="0"/>
              <a:t>이 생기면 의료기관을 방문하여 </a:t>
            </a:r>
            <a:r>
              <a:rPr lang="ko-KR" altLang="en-US" dirty="0" err="1" smtClean="0"/>
              <a:t>진료상담을</a:t>
            </a:r>
            <a:r>
              <a:rPr lang="ko-KR" altLang="en-US" dirty="0" smtClean="0"/>
              <a:t> 받으시기 바랍니다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45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327421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4. </a:t>
            </a:r>
            <a:r>
              <a:rPr lang="ko-KR" altLang="en-US" dirty="0" err="1" smtClean="0"/>
              <a:t>치핵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대장내시경 검사에서 </a:t>
            </a:r>
            <a:r>
              <a:rPr lang="ko-KR" altLang="en-US" dirty="0" err="1" smtClean="0"/>
              <a:t>치핵</a:t>
            </a:r>
            <a:r>
              <a:rPr lang="en-US" altLang="ko-KR" dirty="0" smtClean="0"/>
              <a:t>(</a:t>
            </a:r>
            <a:r>
              <a:rPr lang="ko-KR" altLang="en-US" dirty="0" smtClean="0"/>
              <a:t>치질</a:t>
            </a:r>
            <a:r>
              <a:rPr lang="en-US" altLang="ko-KR" dirty="0" smtClean="0"/>
              <a:t>)</a:t>
            </a:r>
            <a:r>
              <a:rPr lang="ko-KR" altLang="en-US" dirty="0" smtClean="0"/>
              <a:t>이 진단되었습니다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치핵이란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항문부근의</a:t>
            </a:r>
            <a:r>
              <a:rPr lang="ko-KR" altLang="en-US" dirty="0" smtClean="0"/>
              <a:t> 혈관이 혹처럼 늘어난 상태를 말합니다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채소와 같은 식이 섬유의 섭취량을 늘려서 변비를 예방하시고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너무 오래 서있거나 대변 볼 때 힘을 오래 주지 마십시오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변비예방과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좌욕</a:t>
            </a:r>
            <a:r>
              <a:rPr lang="ko-KR" altLang="en-US" dirty="0" smtClean="0"/>
              <a:t> 등이 증상 완화에 도움을 줄 수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항문 돌출과 출혈 등의 증상이 심한 경우에는 수술이 필요할 수 있으니 의료기관을 방문하시어 진료 상담 받으시기 바랍니다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46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532690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5. </a:t>
            </a:r>
            <a:r>
              <a:rPr lang="ko-KR" altLang="en-US" dirty="0" err="1" smtClean="0"/>
              <a:t>과형성용종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대장내시경 검사에서 대장에서 </a:t>
            </a:r>
            <a:r>
              <a:rPr lang="ko-KR" altLang="en-US" dirty="0" err="1" smtClean="0"/>
              <a:t>용종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대장벽에</a:t>
            </a:r>
            <a:r>
              <a:rPr lang="ko-KR" altLang="en-US" dirty="0" smtClean="0"/>
              <a:t> 생긴 작은 혹</a:t>
            </a:r>
            <a:r>
              <a:rPr lang="en-US" altLang="ko-KR" dirty="0" smtClean="0"/>
              <a:t>)</a:t>
            </a:r>
            <a:r>
              <a:rPr lang="ko-KR" altLang="en-US" dirty="0" smtClean="0"/>
              <a:t>이 발견되어 조직검사를 시행하였고 조직검사 상 </a:t>
            </a:r>
            <a:r>
              <a:rPr lang="ko-KR" altLang="en-US" dirty="0" err="1" smtClean="0"/>
              <a:t>과형성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용종으로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확진되었습니다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과형성</a:t>
            </a:r>
            <a:r>
              <a:rPr lang="ko-KR" altLang="en-US" dirty="0" smtClean="0"/>
              <a:t> 용종은 정상적인 대장점막에서 보일 수 있는 변화로서</a:t>
            </a:r>
            <a:r>
              <a:rPr lang="en-US" altLang="ko-KR" dirty="0" smtClean="0"/>
              <a:t>, </a:t>
            </a:r>
            <a:r>
              <a:rPr lang="ko-KR" altLang="en-US" dirty="0" smtClean="0"/>
              <a:t>대부분의 경우에는 암이나 대장질환과는 관련이 없는 것으로 알려져 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그러나 추가적인 치료와 향후 </a:t>
            </a:r>
            <a:r>
              <a:rPr lang="ko-KR" altLang="en-US" dirty="0" err="1" smtClean="0"/>
              <a:t>추적검사에</a:t>
            </a:r>
            <a:r>
              <a:rPr lang="ko-KR" altLang="en-US" dirty="0" smtClean="0"/>
              <a:t> 대하여 의료기관을 방문하여 </a:t>
            </a:r>
            <a:r>
              <a:rPr lang="ko-KR" altLang="en-US" dirty="0" err="1" smtClean="0"/>
              <a:t>진료상담을</a:t>
            </a:r>
            <a:r>
              <a:rPr lang="ko-KR" altLang="en-US" dirty="0" smtClean="0"/>
              <a:t> 받으시기 바랍니다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47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488677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6. </a:t>
            </a:r>
            <a:r>
              <a:rPr lang="ko-KR" altLang="en-US" dirty="0" err="1" smtClean="0"/>
              <a:t>저도선종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대장내시경 검사에서 대장에서 </a:t>
            </a:r>
            <a:r>
              <a:rPr lang="ko-KR" altLang="en-US" dirty="0" err="1" smtClean="0"/>
              <a:t>용종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대장벽에</a:t>
            </a:r>
            <a:r>
              <a:rPr lang="ko-KR" altLang="en-US" dirty="0" smtClean="0"/>
              <a:t> 생긴 작은 혹</a:t>
            </a:r>
            <a:r>
              <a:rPr lang="en-US" altLang="ko-KR" dirty="0" smtClean="0"/>
              <a:t>)</a:t>
            </a:r>
            <a:r>
              <a:rPr lang="ko-KR" altLang="en-US" dirty="0" smtClean="0"/>
              <a:t>이 발견되어 조직검사를 시행하였고 조직검사에서 선종성 </a:t>
            </a:r>
            <a:r>
              <a:rPr lang="ko-KR" altLang="en-US" dirty="0" err="1" smtClean="0"/>
              <a:t>용종으로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확진되었습니다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선종성 </a:t>
            </a:r>
            <a:r>
              <a:rPr lang="ko-KR" altLang="en-US" dirty="0" err="1" smtClean="0"/>
              <a:t>용종의</a:t>
            </a:r>
            <a:r>
              <a:rPr lang="ko-KR" altLang="en-US" dirty="0" smtClean="0"/>
              <a:t> 일부는 대장암으로 진행하는 경우가 있으므로 추가적인 치료나 향후 </a:t>
            </a:r>
            <a:r>
              <a:rPr lang="ko-KR" altLang="en-US" dirty="0" err="1" smtClean="0"/>
              <a:t>추적검사에</a:t>
            </a:r>
            <a:r>
              <a:rPr lang="ko-KR" altLang="en-US" dirty="0" smtClean="0"/>
              <a:t> 대하여 의료기관을 방문하시어 </a:t>
            </a:r>
            <a:r>
              <a:rPr lang="ko-KR" altLang="en-US" dirty="0" err="1" smtClean="0"/>
              <a:t>진료상담을</a:t>
            </a:r>
            <a:r>
              <a:rPr lang="ko-KR" altLang="en-US" dirty="0" smtClean="0"/>
              <a:t> 받으시기 바랍니다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48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476022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7. </a:t>
            </a:r>
            <a:r>
              <a:rPr lang="ko-KR" altLang="en-US" dirty="0" err="1" smtClean="0"/>
              <a:t>고도선종</a:t>
            </a:r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대장내시경 검사에서 대장에서 </a:t>
            </a:r>
            <a:r>
              <a:rPr lang="ko-KR" altLang="en-US" dirty="0" err="1" smtClean="0"/>
              <a:t>용종</a:t>
            </a:r>
            <a:r>
              <a:rPr lang="en-US" altLang="ko-KR" dirty="0" smtClean="0"/>
              <a:t>(</a:t>
            </a:r>
            <a:r>
              <a:rPr lang="ko-KR" altLang="en-US" dirty="0" err="1" smtClean="0"/>
              <a:t>대장벽에</a:t>
            </a:r>
            <a:r>
              <a:rPr lang="ko-KR" altLang="en-US" dirty="0" smtClean="0"/>
              <a:t> 생긴 작은 혹</a:t>
            </a:r>
            <a:r>
              <a:rPr lang="en-US" altLang="ko-KR" dirty="0" smtClean="0"/>
              <a:t>)</a:t>
            </a:r>
            <a:r>
              <a:rPr lang="ko-KR" altLang="en-US" dirty="0" smtClean="0"/>
              <a:t>이 발견되어 조직 검사를 시행하였고 조직 검사 결과 고위험 선종성 </a:t>
            </a:r>
            <a:r>
              <a:rPr lang="ko-KR" altLang="en-US" dirty="0" err="1" smtClean="0"/>
              <a:t>용종으로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확진되었습니다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고도 선종의 경우 대장암으로 진행할 가능성이 높으므로 완전히 제거하는 것이 매우 중요합니다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빠른 시일 내에 의료기관을 방문하시어 추가적인 치료와 향후 </a:t>
            </a:r>
            <a:r>
              <a:rPr lang="ko-KR" altLang="en-US" dirty="0" err="1" smtClean="0"/>
              <a:t>추적검사에</a:t>
            </a:r>
            <a:r>
              <a:rPr lang="ko-KR" altLang="en-US" dirty="0" smtClean="0"/>
              <a:t> 대하여 </a:t>
            </a:r>
            <a:r>
              <a:rPr lang="ko-KR" altLang="en-US" dirty="0" err="1" smtClean="0"/>
              <a:t>진료상담을</a:t>
            </a:r>
            <a:r>
              <a:rPr lang="ko-KR" altLang="en-US" dirty="0" smtClean="0"/>
              <a:t> 받으시기 바랍니다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49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621411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5. </a:t>
            </a:r>
            <a:r>
              <a:rPr lang="ko-KR" altLang="en-US" dirty="0" smtClean="0"/>
              <a:t>조직검사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위내시경검사상 </a:t>
            </a:r>
            <a:r>
              <a:rPr lang="ko-KR" altLang="en-US" dirty="0" err="1" smtClean="0"/>
              <a:t>위축성</a:t>
            </a:r>
            <a:r>
              <a:rPr lang="ko-KR" altLang="en-US" dirty="0" smtClean="0"/>
              <a:t> 위염</a:t>
            </a:r>
            <a:r>
              <a:rPr lang="en-US" altLang="ko-KR" dirty="0" smtClean="0"/>
              <a:t>, 0 </a:t>
            </a:r>
            <a:r>
              <a:rPr lang="ko-KR" altLang="en-US" dirty="0" smtClean="0"/>
              <a:t>소견입니다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위축성</a:t>
            </a:r>
            <a:r>
              <a:rPr lang="ko-KR" altLang="en-US" dirty="0" smtClean="0"/>
              <a:t> 위염은 염증과 노화에 의하여 </a:t>
            </a:r>
            <a:r>
              <a:rPr lang="ko-KR" altLang="en-US" dirty="0" err="1" smtClean="0"/>
              <a:t>위점막이</a:t>
            </a:r>
            <a:r>
              <a:rPr lang="ko-KR" altLang="en-US" dirty="0" smtClean="0"/>
              <a:t> 얇아진 것입니다</a:t>
            </a:r>
            <a:r>
              <a:rPr lang="en-US" altLang="ko-KR" dirty="0" smtClean="0"/>
              <a:t>. 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27904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6. </a:t>
            </a:r>
            <a:r>
              <a:rPr lang="ko-KR" altLang="en-US" dirty="0" err="1" smtClean="0"/>
              <a:t>표재</a:t>
            </a:r>
            <a:r>
              <a:rPr lang="en-US" altLang="ko-KR" dirty="0" smtClean="0"/>
              <a:t>: </a:t>
            </a:r>
            <a:r>
              <a:rPr lang="ko-KR" altLang="en-US" dirty="0" smtClean="0"/>
              <a:t>표재성 위염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위내시경검사상 표재성 위염 소견입니다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표재성 위염은 </a:t>
            </a:r>
            <a:r>
              <a:rPr lang="ko-KR" altLang="en-US" dirty="0" err="1" smtClean="0"/>
              <a:t>위점막</a:t>
            </a:r>
            <a:r>
              <a:rPr lang="ko-KR" altLang="en-US" dirty="0" smtClean="0"/>
              <a:t> 표면에 염증이 발생한 것입니다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속쓰림</a:t>
            </a:r>
            <a:r>
              <a:rPr lang="en-US" altLang="ko-KR" dirty="0" smtClean="0"/>
              <a:t>, </a:t>
            </a:r>
            <a:r>
              <a:rPr lang="ko-KR" altLang="en-US" dirty="0" smtClean="0"/>
              <a:t>소화 불량 등의 증상이 있다면 소화기내과 진료를 받으시고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증상이 없다면 </a:t>
            </a:r>
            <a:r>
              <a:rPr lang="en-US" altLang="ko-KR" dirty="0" smtClean="0"/>
              <a:t>2</a:t>
            </a:r>
            <a:r>
              <a:rPr lang="ko-KR" altLang="en-US" dirty="0" smtClean="0"/>
              <a:t>년마다 정기적인 위내시경 검사를 권합니다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663446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7. </a:t>
            </a:r>
            <a:r>
              <a:rPr lang="ko-KR" altLang="en-US" dirty="0" err="1" smtClean="0"/>
              <a:t>표재</a:t>
            </a:r>
            <a:r>
              <a:rPr lang="ko-KR" altLang="en-US" dirty="0" smtClean="0"/>
              <a:t> 위축</a:t>
            </a:r>
            <a:r>
              <a:rPr lang="en-US" altLang="ko-KR" dirty="0" smtClean="0"/>
              <a:t>: </a:t>
            </a:r>
            <a:r>
              <a:rPr lang="ko-KR" altLang="en-US" dirty="0" smtClean="0"/>
              <a:t>표재성 위염 </a:t>
            </a:r>
            <a:r>
              <a:rPr lang="en-US" altLang="ko-KR" dirty="0" smtClean="0"/>
              <a:t>+ </a:t>
            </a:r>
            <a:r>
              <a:rPr lang="ko-KR" altLang="en-US" dirty="0" err="1" smtClean="0"/>
              <a:t>위축성</a:t>
            </a:r>
            <a:r>
              <a:rPr lang="ko-KR" altLang="en-US" dirty="0" smtClean="0"/>
              <a:t> 위염</a:t>
            </a:r>
          </a:p>
          <a:p>
            <a:endParaRPr lang="en-US" altLang="ko-KR" baseline="0" dirty="0" smtClean="0"/>
          </a:p>
          <a:p>
            <a:r>
              <a:rPr lang="ko-KR" altLang="en-US" baseline="0" dirty="0" smtClean="0"/>
              <a:t>위내시경검사상 표재성 위염</a:t>
            </a:r>
            <a:r>
              <a:rPr lang="en-US" altLang="ko-KR" baseline="0" dirty="0" smtClean="0"/>
              <a:t>, </a:t>
            </a:r>
            <a:r>
              <a:rPr lang="ko-KR" altLang="en-US" baseline="0" dirty="0" err="1" smtClean="0"/>
              <a:t>위축성</a:t>
            </a:r>
            <a:r>
              <a:rPr lang="ko-KR" altLang="en-US" baseline="0" dirty="0" smtClean="0"/>
              <a:t> 위염 소견입니다</a:t>
            </a:r>
            <a:r>
              <a:rPr lang="en-US" altLang="ko-KR" baseline="0" dirty="0" smtClean="0"/>
              <a:t>. </a:t>
            </a:r>
            <a:r>
              <a:rPr lang="ko-KR" altLang="en-US" baseline="0" dirty="0" smtClean="0"/>
              <a:t>표재성 위염은 </a:t>
            </a:r>
            <a:r>
              <a:rPr lang="ko-KR" altLang="en-US" baseline="0" dirty="0" err="1" smtClean="0"/>
              <a:t>위점막</a:t>
            </a:r>
            <a:r>
              <a:rPr lang="ko-KR" altLang="en-US" baseline="0" dirty="0" smtClean="0"/>
              <a:t> 표면에 염증이 발생한 것입니다</a:t>
            </a:r>
            <a:r>
              <a:rPr lang="en-US" altLang="ko-KR" baseline="0" dirty="0" smtClean="0"/>
              <a:t>. </a:t>
            </a:r>
            <a:r>
              <a:rPr lang="ko-KR" altLang="en-US" baseline="0" dirty="0" err="1" smtClean="0"/>
              <a:t>위축성</a:t>
            </a:r>
            <a:r>
              <a:rPr lang="ko-KR" altLang="en-US" baseline="0" dirty="0" smtClean="0"/>
              <a:t> 위염은 염증과 노화에 의하여 </a:t>
            </a:r>
            <a:r>
              <a:rPr lang="ko-KR" altLang="en-US" baseline="0" dirty="0" err="1" smtClean="0"/>
              <a:t>위점막이</a:t>
            </a:r>
            <a:r>
              <a:rPr lang="ko-KR" altLang="en-US" baseline="0" dirty="0" smtClean="0"/>
              <a:t> 얇아진 것입니다</a:t>
            </a:r>
            <a:r>
              <a:rPr lang="en-US" altLang="ko-KR" baseline="0" dirty="0" smtClean="0"/>
              <a:t>. </a:t>
            </a:r>
            <a:r>
              <a:rPr lang="ko-KR" altLang="en-US" baseline="0" dirty="0" err="1" smtClean="0"/>
              <a:t>속쓰림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소화 불량 등의 증상이 있다면 소화기내과 진료를 받으시고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증상이 없다면 </a:t>
            </a:r>
            <a:r>
              <a:rPr lang="en-US" altLang="ko-KR" baseline="0" dirty="0" smtClean="0"/>
              <a:t>2</a:t>
            </a:r>
            <a:r>
              <a:rPr lang="ko-KR" altLang="en-US" baseline="0" dirty="0" smtClean="0"/>
              <a:t>년마다 정기적인 위내시경 검사를 권합니다</a:t>
            </a:r>
            <a:r>
              <a:rPr lang="en-US" altLang="ko-KR" baseline="0" dirty="0" smtClean="0"/>
              <a:t>.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26976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8. </a:t>
            </a:r>
            <a:r>
              <a:rPr lang="ko-KR" altLang="en-US" dirty="0" err="1" smtClean="0"/>
              <a:t>표재</a:t>
            </a:r>
            <a:r>
              <a:rPr lang="ko-KR" altLang="en-US" dirty="0" smtClean="0"/>
              <a:t> 식도</a:t>
            </a:r>
            <a:r>
              <a:rPr lang="en-US" altLang="ko-KR" dirty="0" smtClean="0"/>
              <a:t>: </a:t>
            </a:r>
            <a:r>
              <a:rPr lang="ko-KR" altLang="en-US" dirty="0" smtClean="0"/>
              <a:t>표재성 위염 </a:t>
            </a:r>
            <a:r>
              <a:rPr lang="en-US" altLang="ko-KR" dirty="0" smtClean="0"/>
              <a:t>+ </a:t>
            </a:r>
            <a:r>
              <a:rPr lang="ko-KR" altLang="en-US" dirty="0" err="1" smtClean="0"/>
              <a:t>역류성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식도염</a:t>
            </a:r>
            <a:r>
              <a:rPr lang="ko-KR" altLang="en-US" dirty="0" smtClean="0"/>
              <a:t> </a:t>
            </a:r>
          </a:p>
          <a:p>
            <a:endParaRPr lang="en-US" altLang="ko-KR" dirty="0" smtClean="0"/>
          </a:p>
          <a:p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위내시경검사상 표재성 위염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역류성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식도염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소견입니다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표재성 위염은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위점막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표면에 염증이 발생한 것입니다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역류성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식도염은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위산이 역류하여 식도 점막에 일어난 만성 염증입니다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속쓰림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소화 불량 등의 증상이 있다면 소화기내과 진료를 받으시고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증상이 없다면 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ko-KR" alt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년마다 정기적인 위내시경 검사를 권합니다</a:t>
            </a:r>
            <a:r>
              <a:rPr lang="en-US" altLang="ko-K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r>
              <a:rPr lang="ko-KR" altLang="en-US" dirty="0" smtClean="0"/>
              <a:t>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10857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9. </a:t>
            </a:r>
            <a:r>
              <a:rPr lang="ko-KR" altLang="en-US" dirty="0" err="1" smtClean="0"/>
              <a:t>장상피화생</a:t>
            </a:r>
            <a:r>
              <a:rPr lang="en-US" altLang="ko-KR" dirty="0" smtClean="0"/>
              <a:t>: </a:t>
            </a:r>
            <a:r>
              <a:rPr lang="ko-KR" altLang="en-US" dirty="0" smtClean="0"/>
              <a:t>장상피화생을 동반한 </a:t>
            </a:r>
            <a:r>
              <a:rPr lang="ko-KR" altLang="en-US" dirty="0" err="1" smtClean="0"/>
              <a:t>위축성</a:t>
            </a:r>
            <a:r>
              <a:rPr lang="ko-KR" altLang="en-US" dirty="0" smtClean="0"/>
              <a:t> 위염</a:t>
            </a:r>
          </a:p>
          <a:p>
            <a:endParaRPr lang="en-US" altLang="ko-KR" dirty="0" smtClean="0"/>
          </a:p>
          <a:p>
            <a:r>
              <a:rPr lang="ko-KR" altLang="en-US" dirty="0" smtClean="0"/>
              <a:t>위내시경검사상 장상피화생을 동반한 </a:t>
            </a:r>
            <a:r>
              <a:rPr lang="ko-KR" altLang="en-US" dirty="0" err="1" smtClean="0"/>
              <a:t>위축성</a:t>
            </a:r>
            <a:r>
              <a:rPr lang="ko-KR" altLang="en-US" dirty="0" smtClean="0"/>
              <a:t> 위염 소견입니다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위축성</a:t>
            </a:r>
            <a:r>
              <a:rPr lang="ko-KR" altLang="en-US" dirty="0" smtClean="0"/>
              <a:t> 위염은 염증과 노화에 의하여 </a:t>
            </a:r>
            <a:r>
              <a:rPr lang="ko-KR" altLang="en-US" dirty="0" err="1" smtClean="0"/>
              <a:t>위점막이</a:t>
            </a:r>
            <a:r>
              <a:rPr lang="ko-KR" altLang="en-US" dirty="0" smtClean="0"/>
              <a:t> 얇아진 것이며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장상피화생은 위 점막 세포가 지속적인 염증으로 자극을 받아 장점막 세포처럼 변하는 것으로</a:t>
            </a:r>
            <a:r>
              <a:rPr lang="en-US" altLang="ko-KR" dirty="0" smtClean="0"/>
              <a:t>, </a:t>
            </a:r>
            <a:r>
              <a:rPr lang="ko-KR" altLang="en-US" dirty="0" smtClean="0"/>
              <a:t>위암의 위험인자로 </a:t>
            </a:r>
            <a:r>
              <a:rPr lang="ko-KR" altLang="en-US" dirty="0" err="1" smtClean="0"/>
              <a:t>알려져있어</a:t>
            </a:r>
            <a:r>
              <a:rPr lang="ko-KR" altLang="en-US" dirty="0" smtClean="0"/>
              <a:t> </a:t>
            </a:r>
            <a:r>
              <a:rPr lang="en-US" altLang="ko-KR" dirty="0" smtClean="0"/>
              <a:t>1</a:t>
            </a:r>
            <a:r>
              <a:rPr lang="ko-KR" altLang="en-US" dirty="0" smtClean="0"/>
              <a:t>년 후 정기적인 위내시경 검사를 권합니다</a:t>
            </a:r>
            <a:r>
              <a:rPr lang="en-US" altLang="ko-KR" dirty="0" smtClean="0"/>
              <a:t>. 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0C69D6-BA96-44E6-B019-6BAF8C64C18A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1758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0D0-6EF2-4088-939C-0540F009EE14}" type="datetimeFigureOut">
              <a:rPr lang="ko-KR" altLang="en-US" smtClean="0"/>
              <a:t>2026-01-27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4A75-DD67-44F4-AA78-57541152F6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0402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0D0-6EF2-4088-939C-0540F009EE14}" type="datetimeFigureOut">
              <a:rPr lang="ko-KR" altLang="en-US" smtClean="0"/>
              <a:t>2026-01-27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4A75-DD67-44F4-AA78-57541152F6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446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0D0-6EF2-4088-939C-0540F009EE14}" type="datetimeFigureOut">
              <a:rPr lang="ko-KR" altLang="en-US" smtClean="0"/>
              <a:t>2026-01-27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4A75-DD67-44F4-AA78-57541152F6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416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0D0-6EF2-4088-939C-0540F009EE14}" type="datetimeFigureOut">
              <a:rPr lang="ko-KR" altLang="en-US" smtClean="0"/>
              <a:t>2026-01-27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4A75-DD67-44F4-AA78-57541152F6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6289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0D0-6EF2-4088-939C-0540F009EE14}" type="datetimeFigureOut">
              <a:rPr lang="ko-KR" altLang="en-US" smtClean="0"/>
              <a:t>2026-01-27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4A75-DD67-44F4-AA78-57541152F6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5481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0D0-6EF2-4088-939C-0540F009EE14}" type="datetimeFigureOut">
              <a:rPr lang="ko-KR" altLang="en-US" smtClean="0"/>
              <a:t>2026-01-27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4A75-DD67-44F4-AA78-57541152F6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0488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0D0-6EF2-4088-939C-0540F009EE14}" type="datetimeFigureOut">
              <a:rPr lang="ko-KR" altLang="en-US" smtClean="0"/>
              <a:t>2026-01-27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4A75-DD67-44F4-AA78-57541152F6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0947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0D0-6EF2-4088-939C-0540F009EE14}" type="datetimeFigureOut">
              <a:rPr lang="ko-KR" altLang="en-US" smtClean="0"/>
              <a:t>2026-01-27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4A75-DD67-44F4-AA78-57541152F6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00812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0D0-6EF2-4088-939C-0540F009EE14}" type="datetimeFigureOut">
              <a:rPr lang="ko-KR" altLang="en-US" smtClean="0"/>
              <a:t>2026-01-27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4A75-DD67-44F4-AA78-57541152F6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9355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0D0-6EF2-4088-939C-0540F009EE14}" type="datetimeFigureOut">
              <a:rPr lang="ko-KR" altLang="en-US" smtClean="0"/>
              <a:t>2026-01-27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4A75-DD67-44F4-AA78-57541152F6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0538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5A0D0-6EF2-4088-939C-0540F009EE14}" type="datetimeFigureOut">
              <a:rPr lang="ko-KR" altLang="en-US" smtClean="0"/>
              <a:t>2026-01-27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354A75-DD67-44F4-AA78-57541152F6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7112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95A0D0-6EF2-4088-939C-0540F009EE14}" type="datetimeFigureOut">
              <a:rPr lang="ko-KR" altLang="en-US" smtClean="0"/>
              <a:t>2026-01-27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54A75-DD67-44F4-AA78-57541152F6B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0500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853159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5062" y="742950"/>
            <a:ext cx="7381875" cy="537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1429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0300" y="714375"/>
            <a:ext cx="7391400" cy="542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184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319475"/>
            <a:ext cx="9144000" cy="1152486"/>
          </a:xfrm>
        </p:spPr>
        <p:txBody>
          <a:bodyPr/>
          <a:lstStyle/>
          <a:p>
            <a:r>
              <a:rPr lang="ko-KR" altLang="en-US" dirty="0" smtClean="0"/>
              <a:t>유방</a:t>
            </a:r>
            <a:r>
              <a:rPr lang="en-US" altLang="ko-KR" dirty="0"/>
              <a:t> </a:t>
            </a:r>
            <a:r>
              <a:rPr lang="ko-KR" altLang="en-US" dirty="0" smtClean="0"/>
              <a:t>버튼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1828800"/>
            <a:ext cx="9144000" cy="4337824"/>
          </a:xfrm>
        </p:spPr>
        <p:txBody>
          <a:bodyPr/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정상</a:t>
            </a:r>
            <a:r>
              <a:rPr lang="en-US" altLang="ko-KR" dirty="0" smtClean="0"/>
              <a:t>: </a:t>
            </a:r>
            <a:r>
              <a:rPr lang="ko-KR" altLang="en-US" dirty="0" smtClean="0"/>
              <a:t>정상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비치밀</a:t>
            </a:r>
            <a:endParaRPr lang="en-US" altLang="ko-KR" dirty="0" smtClean="0"/>
          </a:p>
          <a:p>
            <a:r>
              <a:rPr lang="en-US" altLang="ko-KR" dirty="0" smtClean="0"/>
              <a:t>2. </a:t>
            </a:r>
            <a:r>
              <a:rPr lang="ko-KR" altLang="en-US" dirty="0" smtClean="0"/>
              <a:t>치밀</a:t>
            </a:r>
            <a:r>
              <a:rPr lang="en-US" altLang="ko-KR" dirty="0" smtClean="0"/>
              <a:t>: </a:t>
            </a:r>
            <a:r>
              <a:rPr lang="ko-KR" altLang="en-US" dirty="0" smtClean="0"/>
              <a:t>정상</a:t>
            </a:r>
            <a:r>
              <a:rPr lang="en-US" altLang="ko-KR" dirty="0" smtClean="0"/>
              <a:t>, </a:t>
            </a:r>
            <a:r>
              <a:rPr lang="ko-KR" altLang="en-US" dirty="0" smtClean="0"/>
              <a:t>치밀</a:t>
            </a:r>
            <a:endParaRPr lang="en-US" altLang="ko-KR" dirty="0" smtClean="0"/>
          </a:p>
          <a:p>
            <a:r>
              <a:rPr lang="en-US" altLang="ko-KR" dirty="0" smtClean="0"/>
              <a:t>3. </a:t>
            </a:r>
            <a:r>
              <a:rPr lang="ko-KR" altLang="en-US" dirty="0" err="1" smtClean="0"/>
              <a:t>양성석회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양성석회화</a:t>
            </a:r>
            <a:r>
              <a:rPr lang="en-US" altLang="ko-KR" dirty="0" smtClean="0"/>
              <a:t>,</a:t>
            </a:r>
            <a:r>
              <a:rPr lang="ko-KR" altLang="en-US" dirty="0"/>
              <a:t> </a:t>
            </a:r>
            <a:r>
              <a:rPr lang="ko-KR" altLang="en-US" dirty="0" smtClean="0"/>
              <a:t>양성</a:t>
            </a:r>
            <a:endParaRPr lang="en-US" altLang="ko-KR" dirty="0" smtClean="0"/>
          </a:p>
          <a:p>
            <a:r>
              <a:rPr lang="en-US" altLang="ko-KR" dirty="0" smtClean="0"/>
              <a:t>4. </a:t>
            </a:r>
            <a:r>
              <a:rPr lang="ko-KR" altLang="en-US" dirty="0" err="1" smtClean="0"/>
              <a:t>미세석회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미세석회화</a:t>
            </a:r>
            <a:r>
              <a:rPr lang="en-US" altLang="ko-KR" dirty="0" smtClean="0"/>
              <a:t>, </a:t>
            </a:r>
            <a:r>
              <a:rPr lang="ko-KR" altLang="en-US" dirty="0" smtClean="0"/>
              <a:t>양성</a:t>
            </a:r>
            <a:endParaRPr lang="en-US" altLang="ko-KR" dirty="0" smtClean="0"/>
          </a:p>
          <a:p>
            <a:r>
              <a:rPr lang="en-US" altLang="ko-KR" dirty="0" smtClean="0"/>
              <a:t>5. </a:t>
            </a:r>
            <a:r>
              <a:rPr lang="ko-KR" altLang="en-US" dirty="0" err="1" smtClean="0"/>
              <a:t>미세</a:t>
            </a:r>
            <a:r>
              <a:rPr lang="ko-KR" altLang="en-US" dirty="0" err="1" smtClean="0"/>
              <a:t>유보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미세석회화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판정유보</a:t>
            </a:r>
            <a:endParaRPr lang="en-US" altLang="ko-KR" dirty="0" smtClean="0"/>
          </a:p>
          <a:p>
            <a:r>
              <a:rPr lang="en-US" altLang="ko-KR" dirty="0" smtClean="0"/>
              <a:t>6</a:t>
            </a:r>
            <a:r>
              <a:rPr lang="en-US" altLang="ko-KR" dirty="0" smtClean="0"/>
              <a:t>. </a:t>
            </a:r>
            <a:r>
              <a:rPr lang="ko-KR" altLang="en-US" dirty="0" smtClean="0"/>
              <a:t>비대칭</a:t>
            </a:r>
            <a:r>
              <a:rPr lang="en-US" altLang="ko-KR" dirty="0" smtClean="0"/>
              <a:t>: </a:t>
            </a:r>
            <a:r>
              <a:rPr lang="ko-KR" altLang="en-US" dirty="0" smtClean="0"/>
              <a:t>비대칭</a:t>
            </a:r>
            <a:r>
              <a:rPr lang="en-US" altLang="ko-KR" dirty="0" smtClean="0"/>
              <a:t>, </a:t>
            </a:r>
            <a:r>
              <a:rPr lang="ko-KR" altLang="en-US" dirty="0" smtClean="0"/>
              <a:t>양성</a:t>
            </a:r>
            <a:endParaRPr lang="en-US" altLang="ko-KR" dirty="0" smtClean="0"/>
          </a:p>
          <a:p>
            <a:r>
              <a:rPr lang="en-US" altLang="ko-KR" dirty="0" smtClean="0"/>
              <a:t>7. </a:t>
            </a:r>
            <a:r>
              <a:rPr lang="ko-KR" altLang="en-US" dirty="0" err="1" smtClean="0"/>
              <a:t>비대칭</a:t>
            </a:r>
            <a:r>
              <a:rPr lang="ko-KR" altLang="en-US" dirty="0" err="1" smtClean="0"/>
              <a:t>유보</a:t>
            </a:r>
            <a:r>
              <a:rPr lang="en-US" altLang="ko-KR" dirty="0" smtClean="0"/>
              <a:t>: </a:t>
            </a:r>
            <a:r>
              <a:rPr lang="ko-KR" altLang="en-US" dirty="0" smtClean="0"/>
              <a:t>비대칭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판정유보</a:t>
            </a:r>
            <a:endParaRPr lang="en-US" altLang="ko-KR" dirty="0" smtClean="0"/>
          </a:p>
          <a:p>
            <a:r>
              <a:rPr lang="en-US" altLang="ko-KR" dirty="0" smtClean="0"/>
              <a:t>8. </a:t>
            </a:r>
            <a:r>
              <a:rPr lang="ko-KR" altLang="en-US" dirty="0" err="1" smtClean="0"/>
              <a:t>비대칭양성</a:t>
            </a:r>
            <a:r>
              <a:rPr lang="en-US" altLang="ko-KR" dirty="0" smtClean="0"/>
              <a:t>: </a:t>
            </a:r>
            <a:r>
              <a:rPr lang="ko-KR" altLang="en-US" dirty="0" smtClean="0"/>
              <a:t>비대칭</a:t>
            </a:r>
            <a:r>
              <a:rPr lang="en-US" altLang="ko-KR" dirty="0" smtClean="0"/>
              <a:t>+</a:t>
            </a:r>
            <a:r>
              <a:rPr lang="ko-KR" altLang="en-US" dirty="0" err="1" smtClean="0"/>
              <a:t>양성석회화</a:t>
            </a:r>
            <a:r>
              <a:rPr lang="en-US" altLang="ko-KR" dirty="0" smtClean="0"/>
              <a:t>, </a:t>
            </a:r>
            <a:r>
              <a:rPr lang="ko-KR" altLang="en-US" dirty="0" smtClean="0"/>
              <a:t>양성</a:t>
            </a:r>
            <a:endParaRPr lang="en-US" altLang="ko-KR" dirty="0" smtClean="0"/>
          </a:p>
          <a:p>
            <a:r>
              <a:rPr lang="en-US" altLang="ko-KR" dirty="0" smtClean="0"/>
              <a:t>9. </a:t>
            </a:r>
            <a:r>
              <a:rPr lang="ko-KR" altLang="en-US" dirty="0" smtClean="0"/>
              <a:t>비대칭미세</a:t>
            </a:r>
            <a:r>
              <a:rPr lang="ko-KR" altLang="en-US" dirty="0" smtClean="0"/>
              <a:t>유보</a:t>
            </a:r>
            <a:r>
              <a:rPr lang="en-US" altLang="ko-KR" dirty="0" smtClean="0"/>
              <a:t>: </a:t>
            </a:r>
            <a:r>
              <a:rPr lang="ko-KR" altLang="en-US" dirty="0" smtClean="0"/>
              <a:t>비대칭</a:t>
            </a:r>
            <a:r>
              <a:rPr lang="en-US" altLang="ko-KR" dirty="0" smtClean="0"/>
              <a:t>+</a:t>
            </a:r>
            <a:r>
              <a:rPr lang="ko-KR" altLang="en-US" dirty="0" err="1" smtClean="0"/>
              <a:t>미세석회화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판정유보</a:t>
            </a:r>
            <a:endParaRPr lang="en-US" altLang="ko-KR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79358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7450" y="700087"/>
            <a:ext cx="7277100" cy="5457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3140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2687" y="752475"/>
            <a:ext cx="7286625" cy="535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4020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7450" y="766762"/>
            <a:ext cx="7277100" cy="532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4356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3637" y="766762"/>
            <a:ext cx="7324725" cy="532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65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6500" y="757237"/>
            <a:ext cx="7239000" cy="534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8032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3637" y="742950"/>
            <a:ext cx="7324725" cy="537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4375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4587" y="728662"/>
            <a:ext cx="7362825" cy="540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501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37725"/>
          </a:xfrm>
        </p:spPr>
        <p:txBody>
          <a:bodyPr>
            <a:normAutofit fontScale="90000"/>
          </a:bodyPr>
          <a:lstStyle/>
          <a:p>
            <a:r>
              <a:rPr lang="ko-KR" altLang="en-US" dirty="0" smtClean="0"/>
              <a:t>위암 버튼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1679924"/>
            <a:ext cx="9144000" cy="4135437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1. </a:t>
            </a:r>
            <a:r>
              <a:rPr lang="ko-KR" altLang="en-US" dirty="0" smtClean="0"/>
              <a:t>위축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위축성</a:t>
            </a:r>
            <a:r>
              <a:rPr lang="ko-KR" altLang="en-US" dirty="0" smtClean="0"/>
              <a:t> 위염</a:t>
            </a:r>
          </a:p>
          <a:p>
            <a:r>
              <a:rPr lang="en-US" altLang="ko-KR" dirty="0" smtClean="0"/>
              <a:t>2. </a:t>
            </a:r>
            <a:r>
              <a:rPr lang="ko-KR" altLang="en-US" dirty="0" smtClean="0"/>
              <a:t>미란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미란성</a:t>
            </a:r>
            <a:r>
              <a:rPr lang="ko-KR" altLang="en-US" dirty="0" smtClean="0"/>
              <a:t> 위염</a:t>
            </a:r>
          </a:p>
          <a:p>
            <a:r>
              <a:rPr lang="en-US" altLang="ko-KR" dirty="0" smtClean="0"/>
              <a:t>3. </a:t>
            </a:r>
            <a:r>
              <a:rPr lang="ko-KR" altLang="en-US" dirty="0" smtClean="0"/>
              <a:t>위축 미란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위축성</a:t>
            </a:r>
            <a:r>
              <a:rPr lang="ko-KR" altLang="en-US" dirty="0" smtClean="0"/>
              <a:t> 위염 </a:t>
            </a:r>
            <a:r>
              <a:rPr lang="en-US" altLang="ko-KR" dirty="0" smtClean="0"/>
              <a:t>+ </a:t>
            </a:r>
            <a:r>
              <a:rPr lang="ko-KR" altLang="en-US" dirty="0" err="1" smtClean="0"/>
              <a:t>미란성</a:t>
            </a:r>
            <a:r>
              <a:rPr lang="ko-KR" altLang="en-US" dirty="0" smtClean="0"/>
              <a:t> 위염</a:t>
            </a:r>
          </a:p>
          <a:p>
            <a:r>
              <a:rPr lang="en-US" altLang="ko-KR" dirty="0" smtClean="0"/>
              <a:t>4. </a:t>
            </a:r>
            <a:r>
              <a:rPr lang="ko-KR" altLang="en-US" dirty="0" smtClean="0"/>
              <a:t>위축 식도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위축성</a:t>
            </a:r>
            <a:r>
              <a:rPr lang="ko-KR" altLang="en-US" dirty="0" smtClean="0"/>
              <a:t> 위염 </a:t>
            </a:r>
            <a:r>
              <a:rPr lang="en-US" altLang="ko-KR" dirty="0" smtClean="0"/>
              <a:t>+ </a:t>
            </a:r>
            <a:r>
              <a:rPr lang="ko-KR" altLang="en-US" dirty="0" err="1" smtClean="0"/>
              <a:t>역류성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식도염</a:t>
            </a:r>
            <a:endParaRPr lang="ko-KR" altLang="en-US" dirty="0" smtClean="0"/>
          </a:p>
          <a:p>
            <a:r>
              <a:rPr lang="en-US" altLang="ko-KR" dirty="0" smtClean="0"/>
              <a:t>5. </a:t>
            </a:r>
            <a:r>
              <a:rPr lang="ko-KR" altLang="en-US" dirty="0" smtClean="0"/>
              <a:t>조직검사</a:t>
            </a:r>
          </a:p>
          <a:p>
            <a:r>
              <a:rPr lang="en-US" altLang="ko-KR" dirty="0" smtClean="0"/>
              <a:t>6. </a:t>
            </a:r>
            <a:r>
              <a:rPr lang="ko-KR" altLang="en-US" dirty="0" err="1" smtClean="0"/>
              <a:t>표재</a:t>
            </a:r>
            <a:r>
              <a:rPr lang="en-US" altLang="ko-KR" dirty="0" smtClean="0"/>
              <a:t>: </a:t>
            </a:r>
            <a:r>
              <a:rPr lang="ko-KR" altLang="en-US" dirty="0" smtClean="0"/>
              <a:t>표재성 위염</a:t>
            </a:r>
          </a:p>
          <a:p>
            <a:r>
              <a:rPr lang="en-US" altLang="ko-KR" dirty="0" smtClean="0"/>
              <a:t>7. </a:t>
            </a:r>
            <a:r>
              <a:rPr lang="ko-KR" altLang="en-US" dirty="0" err="1" smtClean="0"/>
              <a:t>표재</a:t>
            </a:r>
            <a:r>
              <a:rPr lang="ko-KR" altLang="en-US" dirty="0" smtClean="0"/>
              <a:t> 위축</a:t>
            </a:r>
            <a:r>
              <a:rPr lang="en-US" altLang="ko-KR" dirty="0" smtClean="0"/>
              <a:t>: </a:t>
            </a:r>
            <a:r>
              <a:rPr lang="ko-KR" altLang="en-US" dirty="0" smtClean="0"/>
              <a:t>표재성 위염 </a:t>
            </a:r>
            <a:r>
              <a:rPr lang="en-US" altLang="ko-KR" dirty="0" smtClean="0"/>
              <a:t>+ </a:t>
            </a:r>
            <a:r>
              <a:rPr lang="ko-KR" altLang="en-US" dirty="0" err="1" smtClean="0"/>
              <a:t>위축성</a:t>
            </a:r>
            <a:r>
              <a:rPr lang="ko-KR" altLang="en-US" dirty="0" smtClean="0"/>
              <a:t> 위염</a:t>
            </a:r>
          </a:p>
          <a:p>
            <a:r>
              <a:rPr lang="en-US" altLang="ko-KR" dirty="0" smtClean="0"/>
              <a:t>8. </a:t>
            </a:r>
            <a:r>
              <a:rPr lang="ko-KR" altLang="en-US" dirty="0" err="1" smtClean="0"/>
              <a:t>표재</a:t>
            </a:r>
            <a:r>
              <a:rPr lang="ko-KR" altLang="en-US" dirty="0" smtClean="0"/>
              <a:t> 식도</a:t>
            </a:r>
            <a:r>
              <a:rPr lang="en-US" altLang="ko-KR" dirty="0" smtClean="0"/>
              <a:t>: </a:t>
            </a:r>
            <a:r>
              <a:rPr lang="ko-KR" altLang="en-US" dirty="0" smtClean="0"/>
              <a:t>표재성 위염 </a:t>
            </a:r>
            <a:r>
              <a:rPr lang="en-US" altLang="ko-KR" dirty="0" smtClean="0"/>
              <a:t>+ </a:t>
            </a:r>
            <a:r>
              <a:rPr lang="ko-KR" altLang="en-US" dirty="0" err="1" smtClean="0"/>
              <a:t>역류성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식도염</a:t>
            </a:r>
            <a:r>
              <a:rPr lang="ko-KR" altLang="en-US" dirty="0" smtClean="0"/>
              <a:t> </a:t>
            </a:r>
          </a:p>
          <a:p>
            <a:r>
              <a:rPr lang="en-US" altLang="ko-KR" dirty="0" smtClean="0"/>
              <a:t>9. </a:t>
            </a:r>
            <a:r>
              <a:rPr lang="ko-KR" altLang="en-US" dirty="0" err="1" smtClean="0"/>
              <a:t>장상피화생</a:t>
            </a:r>
            <a:r>
              <a:rPr lang="en-US" altLang="ko-KR" dirty="0" smtClean="0"/>
              <a:t>: </a:t>
            </a:r>
            <a:r>
              <a:rPr lang="ko-KR" altLang="en-US" dirty="0" smtClean="0"/>
              <a:t>장상피화생을 동반한 </a:t>
            </a:r>
            <a:r>
              <a:rPr lang="ko-KR" altLang="en-US" dirty="0" err="1" smtClean="0"/>
              <a:t>위축성</a:t>
            </a:r>
            <a:r>
              <a:rPr lang="ko-KR" altLang="en-US" dirty="0" smtClean="0"/>
              <a:t> 위염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608500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3162" y="762000"/>
            <a:ext cx="7305675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7479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0" y="738187"/>
            <a:ext cx="7315200" cy="538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0262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자궁 버튼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ko-KR" altLang="en-US" dirty="0"/>
              <a:t>정상</a:t>
            </a:r>
            <a:r>
              <a:rPr lang="en-US" altLang="ko-KR" dirty="0"/>
              <a:t>1: </a:t>
            </a:r>
            <a:r>
              <a:rPr lang="ko-KR" altLang="en-US" dirty="0" err="1"/>
              <a:t>선상피세포</a:t>
            </a:r>
            <a:r>
              <a:rPr lang="ko-KR" altLang="en-US" dirty="0"/>
              <a:t> 유</a:t>
            </a:r>
            <a:r>
              <a:rPr lang="en-US" altLang="ko-KR" dirty="0"/>
              <a:t>, </a:t>
            </a:r>
            <a:r>
              <a:rPr lang="ko-KR" altLang="en-US" dirty="0"/>
              <a:t>음성</a:t>
            </a:r>
          </a:p>
          <a:p>
            <a:pPr marL="514350" indent="-514350">
              <a:buAutoNum type="arabicPeriod"/>
            </a:pPr>
            <a:r>
              <a:rPr lang="ko-KR" altLang="en-US" dirty="0"/>
              <a:t>정상</a:t>
            </a:r>
            <a:r>
              <a:rPr lang="en-US" altLang="ko-KR" dirty="0"/>
              <a:t>2: </a:t>
            </a:r>
            <a:r>
              <a:rPr lang="ko-KR" altLang="en-US" dirty="0" err="1"/>
              <a:t>선상피세포</a:t>
            </a:r>
            <a:r>
              <a:rPr lang="ko-KR" altLang="en-US" dirty="0"/>
              <a:t> 무</a:t>
            </a:r>
            <a:r>
              <a:rPr lang="en-US" altLang="ko-KR" dirty="0"/>
              <a:t>, </a:t>
            </a:r>
            <a:r>
              <a:rPr lang="ko-KR" altLang="en-US" dirty="0"/>
              <a:t>음성</a:t>
            </a:r>
          </a:p>
          <a:p>
            <a:pPr marL="514350" indent="-514350">
              <a:buAutoNum type="arabicPeriod"/>
            </a:pPr>
            <a:r>
              <a:rPr lang="ko-KR" altLang="en-US" dirty="0"/>
              <a:t>위축</a:t>
            </a:r>
            <a:r>
              <a:rPr lang="en-US" altLang="ko-KR" dirty="0"/>
              <a:t>1: </a:t>
            </a:r>
            <a:r>
              <a:rPr lang="ko-KR" altLang="en-US" dirty="0" err="1"/>
              <a:t>선상피세포</a:t>
            </a:r>
            <a:r>
              <a:rPr lang="ko-KR" altLang="en-US" dirty="0"/>
              <a:t> 유</a:t>
            </a:r>
            <a:r>
              <a:rPr lang="en-US" altLang="ko-KR" dirty="0"/>
              <a:t>, </a:t>
            </a:r>
            <a:r>
              <a:rPr lang="ko-KR" altLang="en-US" dirty="0" err="1"/>
              <a:t>위축질염</a:t>
            </a:r>
            <a:endParaRPr lang="ko-KR" altLang="en-US" dirty="0"/>
          </a:p>
          <a:p>
            <a:pPr marL="514350" indent="-514350">
              <a:buAutoNum type="arabicPeriod"/>
            </a:pPr>
            <a:r>
              <a:rPr lang="ko-KR" altLang="en-US" dirty="0"/>
              <a:t>위축</a:t>
            </a:r>
            <a:r>
              <a:rPr lang="en-US" altLang="ko-KR" dirty="0"/>
              <a:t>2: </a:t>
            </a:r>
            <a:r>
              <a:rPr lang="ko-KR" altLang="en-US" dirty="0" err="1"/>
              <a:t>선상피세포</a:t>
            </a:r>
            <a:r>
              <a:rPr lang="ko-KR" altLang="en-US" dirty="0"/>
              <a:t> 무</a:t>
            </a:r>
            <a:r>
              <a:rPr lang="en-US" altLang="ko-KR" dirty="0"/>
              <a:t>, </a:t>
            </a:r>
            <a:r>
              <a:rPr lang="ko-KR" altLang="en-US" dirty="0" err="1"/>
              <a:t>위축질염</a:t>
            </a:r>
            <a:endParaRPr lang="ko-KR" altLang="en-US" dirty="0"/>
          </a:p>
          <a:p>
            <a:pPr marL="514350" indent="-514350">
              <a:buAutoNum type="arabicPeriod"/>
            </a:pPr>
            <a:r>
              <a:rPr lang="ko-KR" altLang="en-US" dirty="0"/>
              <a:t>반응</a:t>
            </a:r>
            <a:r>
              <a:rPr lang="en-US" altLang="ko-KR" dirty="0"/>
              <a:t>: </a:t>
            </a:r>
            <a:r>
              <a:rPr lang="ko-KR" altLang="en-US" dirty="0" err="1"/>
              <a:t>반응성</a:t>
            </a:r>
            <a:r>
              <a:rPr lang="ko-KR" altLang="en-US" dirty="0"/>
              <a:t> 세포 변화</a:t>
            </a:r>
          </a:p>
          <a:p>
            <a:pPr marL="514350" indent="-514350">
              <a:buAutoNum type="arabicPeriod"/>
            </a:pPr>
            <a:r>
              <a:rPr lang="ko-KR" altLang="en-US" dirty="0" err="1"/>
              <a:t>세균분포</a:t>
            </a:r>
            <a:r>
              <a:rPr lang="en-US" altLang="ko-KR" dirty="0"/>
              <a:t>: </a:t>
            </a:r>
            <a:r>
              <a:rPr lang="ko-KR" altLang="en-US" dirty="0" err="1"/>
              <a:t>질세균분포</a:t>
            </a:r>
            <a:r>
              <a:rPr lang="ko-KR" altLang="en-US" dirty="0"/>
              <a:t> 변화</a:t>
            </a:r>
          </a:p>
          <a:p>
            <a:pPr marL="514350" indent="-514350">
              <a:buAutoNum type="arabicPeriod"/>
            </a:pPr>
            <a:r>
              <a:rPr lang="ko-KR" altLang="en-US" dirty="0" err="1"/>
              <a:t>내막세포</a:t>
            </a:r>
            <a:r>
              <a:rPr lang="en-US" altLang="ko-KR" dirty="0"/>
              <a:t>: </a:t>
            </a:r>
            <a:r>
              <a:rPr lang="ko-KR" altLang="en-US" dirty="0" smtClean="0"/>
              <a:t>자궁내막세포출현</a:t>
            </a:r>
            <a:endParaRPr lang="en-US" altLang="ko-KR" dirty="0" smtClean="0"/>
          </a:p>
          <a:p>
            <a:pPr marL="514350" indent="-514350">
              <a:buAutoNum type="arabicPeriod"/>
            </a:pPr>
            <a:r>
              <a:rPr lang="en-US" altLang="ko-KR" dirty="0" smtClean="0"/>
              <a:t>ASC-US: </a:t>
            </a:r>
            <a:r>
              <a:rPr lang="ko-KR" altLang="en-US" dirty="0" smtClean="0"/>
              <a:t>비정형 편평상피세포</a:t>
            </a:r>
            <a:r>
              <a:rPr lang="en-US" altLang="ko-KR" dirty="0" smtClean="0"/>
              <a:t>-</a:t>
            </a:r>
            <a:r>
              <a:rPr lang="ko-KR" altLang="en-US" dirty="0" smtClean="0"/>
              <a:t>일반</a:t>
            </a:r>
            <a:endParaRPr lang="en-US" altLang="ko-KR" dirty="0" smtClean="0"/>
          </a:p>
          <a:p>
            <a:pPr marL="514350" indent="-514350">
              <a:buAutoNum type="arabicPeriod"/>
            </a:pPr>
            <a:r>
              <a:rPr lang="en-US" altLang="ko-KR" dirty="0" smtClean="0"/>
              <a:t>ASC-H: </a:t>
            </a:r>
            <a:r>
              <a:rPr lang="ko-KR" altLang="en-US" dirty="0" smtClean="0"/>
              <a:t>비정형 편평상피세포</a:t>
            </a:r>
            <a:r>
              <a:rPr lang="en-US" altLang="ko-KR" dirty="0" smtClean="0"/>
              <a:t>-</a:t>
            </a:r>
            <a:r>
              <a:rPr lang="ko-KR" altLang="en-US" dirty="0" smtClean="0"/>
              <a:t>고위험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25039587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4112" y="490537"/>
            <a:ext cx="7343775" cy="587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6678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9350" y="461962"/>
            <a:ext cx="7353300" cy="593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2259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4587" y="681037"/>
            <a:ext cx="7362825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2175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4112" y="642937"/>
            <a:ext cx="7343775" cy="557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97368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9350" y="585787"/>
            <a:ext cx="7353300" cy="568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726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0" y="514350"/>
            <a:ext cx="7315200" cy="582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0172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3212" y="1197245"/>
            <a:ext cx="7362825" cy="279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821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5062" y="857250"/>
            <a:ext cx="738187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3296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4587" y="423862"/>
            <a:ext cx="7362825" cy="601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99617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8400" y="419100"/>
            <a:ext cx="7315200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770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간암 버튼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dirty="0"/>
              <a:t>1. </a:t>
            </a:r>
            <a:r>
              <a:rPr lang="ko-KR" altLang="en-US" dirty="0"/>
              <a:t>정상</a:t>
            </a:r>
          </a:p>
          <a:p>
            <a:pPr marL="0" indent="0">
              <a:buNone/>
            </a:pPr>
            <a:r>
              <a:rPr lang="en-US" altLang="ko-KR" dirty="0"/>
              <a:t>2. </a:t>
            </a:r>
            <a:r>
              <a:rPr lang="ko-KR" altLang="en-US" dirty="0" smtClean="0"/>
              <a:t>지방간</a:t>
            </a:r>
            <a:endParaRPr lang="ko-KR" altLang="en-US" dirty="0"/>
          </a:p>
          <a:p>
            <a:pPr marL="0" indent="0">
              <a:buNone/>
            </a:pPr>
            <a:r>
              <a:rPr lang="en-US" altLang="ko-KR" dirty="0"/>
              <a:t>3. </a:t>
            </a:r>
            <a:r>
              <a:rPr lang="ko-KR" altLang="en-US" dirty="0" err="1" smtClean="0"/>
              <a:t>거친에코상</a:t>
            </a:r>
            <a:endParaRPr lang="ko-KR" altLang="en-US" dirty="0"/>
          </a:p>
          <a:p>
            <a:pPr marL="0" indent="0">
              <a:buNone/>
            </a:pPr>
            <a:r>
              <a:rPr lang="en-US" altLang="ko-KR" dirty="0"/>
              <a:t>4. </a:t>
            </a:r>
            <a:r>
              <a:rPr lang="ko-KR" altLang="en-US" dirty="0" err="1"/>
              <a:t>간경변</a:t>
            </a:r>
            <a:endParaRPr lang="ko-KR" altLang="en-US" dirty="0"/>
          </a:p>
          <a:p>
            <a:pPr marL="0" indent="0">
              <a:buNone/>
            </a:pPr>
            <a:r>
              <a:rPr lang="en-US" altLang="ko-KR" dirty="0"/>
              <a:t>5. </a:t>
            </a:r>
            <a:r>
              <a:rPr lang="ko-KR" altLang="en-US" dirty="0" err="1"/>
              <a:t>간낭종</a:t>
            </a:r>
            <a:endParaRPr lang="ko-KR" altLang="en-US" dirty="0"/>
          </a:p>
          <a:p>
            <a:pPr marL="0" indent="0">
              <a:buNone/>
            </a:pPr>
            <a:r>
              <a:rPr lang="en-US" altLang="ko-KR" dirty="0"/>
              <a:t>6. </a:t>
            </a:r>
            <a:r>
              <a:rPr lang="ko-KR" altLang="en-US" dirty="0"/>
              <a:t>담낭 </a:t>
            </a:r>
            <a:r>
              <a:rPr lang="ko-KR" altLang="en-US" dirty="0" err="1"/>
              <a:t>용종</a:t>
            </a:r>
            <a:endParaRPr lang="ko-KR" altLang="en-US" dirty="0"/>
          </a:p>
          <a:p>
            <a:pPr marL="0" indent="0">
              <a:buNone/>
            </a:pPr>
            <a:r>
              <a:rPr lang="en-US" altLang="ko-KR" dirty="0"/>
              <a:t>7. </a:t>
            </a:r>
            <a:r>
              <a:rPr lang="ko-KR" altLang="en-US" dirty="0" smtClean="0"/>
              <a:t>지방간 </a:t>
            </a:r>
            <a:r>
              <a:rPr lang="ko-KR" altLang="en-US" dirty="0" err="1" smtClean="0"/>
              <a:t>낭종</a:t>
            </a:r>
            <a:r>
              <a:rPr lang="en-US" altLang="ko-KR" dirty="0" smtClean="0"/>
              <a:t>: </a:t>
            </a:r>
            <a:r>
              <a:rPr lang="ko-KR" altLang="en-US" dirty="0" smtClean="0"/>
              <a:t>지방간 </a:t>
            </a:r>
            <a:r>
              <a:rPr lang="en-US" altLang="ko-KR" dirty="0"/>
              <a:t>+ </a:t>
            </a:r>
            <a:r>
              <a:rPr lang="ko-KR" altLang="en-US" dirty="0" err="1"/>
              <a:t>간낭종</a:t>
            </a:r>
            <a:r>
              <a:rPr lang="ko-KR" altLang="en-US" dirty="0"/>
              <a:t> </a:t>
            </a:r>
          </a:p>
          <a:p>
            <a:pPr marL="0" indent="0">
              <a:buNone/>
            </a:pPr>
            <a:r>
              <a:rPr lang="en-US" altLang="ko-KR" dirty="0"/>
              <a:t>8. </a:t>
            </a:r>
            <a:r>
              <a:rPr lang="ko-KR" altLang="en-US" dirty="0" smtClean="0"/>
              <a:t>거친 </a:t>
            </a:r>
            <a:r>
              <a:rPr lang="ko-KR" altLang="en-US" dirty="0" err="1" smtClean="0"/>
              <a:t>낭종</a:t>
            </a:r>
            <a:r>
              <a:rPr lang="en-US" altLang="ko-KR" dirty="0" smtClean="0"/>
              <a:t>: </a:t>
            </a:r>
            <a:r>
              <a:rPr lang="ko-KR" altLang="en-US" dirty="0" smtClean="0"/>
              <a:t>거친 </a:t>
            </a:r>
            <a:r>
              <a:rPr lang="ko-KR" altLang="en-US" dirty="0" err="1" smtClean="0"/>
              <a:t>에코상</a:t>
            </a:r>
            <a:r>
              <a:rPr lang="ko-KR" altLang="en-US" dirty="0" smtClean="0"/>
              <a:t> </a:t>
            </a:r>
            <a:r>
              <a:rPr lang="en-US" altLang="ko-KR" dirty="0"/>
              <a:t>+ </a:t>
            </a:r>
            <a:r>
              <a:rPr lang="ko-KR" altLang="en-US" dirty="0" err="1"/>
              <a:t>간낭종</a:t>
            </a:r>
            <a:endParaRPr lang="ko-KR" altLang="en-US" dirty="0"/>
          </a:p>
          <a:p>
            <a:pPr marL="0" indent="0">
              <a:buNone/>
            </a:pPr>
            <a:r>
              <a:rPr lang="en-US" altLang="ko-KR" dirty="0"/>
              <a:t>9. </a:t>
            </a:r>
            <a:r>
              <a:rPr lang="ko-KR" altLang="en-US" dirty="0" err="1" smtClean="0"/>
              <a:t>간경변</a:t>
            </a:r>
            <a:r>
              <a:rPr lang="ko-KR" altLang="en-US" dirty="0" smtClean="0"/>
              <a:t> 비장</a:t>
            </a:r>
            <a:r>
              <a:rPr lang="en-US" altLang="ko-KR" dirty="0" smtClean="0"/>
              <a:t>: </a:t>
            </a:r>
            <a:r>
              <a:rPr lang="ko-KR" altLang="en-US" dirty="0" err="1" smtClean="0"/>
              <a:t>간경변</a:t>
            </a:r>
            <a:r>
              <a:rPr lang="ko-KR" altLang="en-US" dirty="0" smtClean="0"/>
              <a:t> </a:t>
            </a:r>
            <a:r>
              <a:rPr lang="en-US" altLang="ko-KR" dirty="0"/>
              <a:t>+ </a:t>
            </a:r>
            <a:r>
              <a:rPr lang="ko-KR" altLang="en-US" dirty="0" err="1"/>
              <a:t>비장종대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79702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2212" y="738187"/>
            <a:ext cx="7267575" cy="5381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592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875" y="757237"/>
            <a:ext cx="7334250" cy="534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7863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3650" y="652462"/>
            <a:ext cx="7124700" cy="555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84941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6512" y="771525"/>
            <a:ext cx="7038975" cy="5314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2129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8900" y="642937"/>
            <a:ext cx="6934200" cy="557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280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6050" y="690562"/>
            <a:ext cx="6819900" cy="547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3102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0325" y="471487"/>
            <a:ext cx="6991350" cy="591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3106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4587" y="838200"/>
            <a:ext cx="7362825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00639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9850" y="466725"/>
            <a:ext cx="6972300" cy="592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058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7450" y="471487"/>
            <a:ext cx="7277100" cy="591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06169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대장 버튼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dirty="0" smtClean="0"/>
              <a:t>1. </a:t>
            </a:r>
            <a:r>
              <a:rPr lang="ko-KR" altLang="en-US" dirty="0" err="1" smtClean="0"/>
              <a:t>대장음성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2. </a:t>
            </a:r>
            <a:r>
              <a:rPr lang="ko-KR" altLang="en-US" dirty="0" err="1" smtClean="0"/>
              <a:t>대장양성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3. </a:t>
            </a:r>
            <a:r>
              <a:rPr lang="ko-KR" altLang="en-US" dirty="0" smtClean="0"/>
              <a:t>정상</a:t>
            </a:r>
            <a:r>
              <a:rPr lang="en-US" altLang="ko-KR" dirty="0" smtClean="0"/>
              <a:t>: </a:t>
            </a:r>
            <a:r>
              <a:rPr lang="ko-KR" altLang="en-US" dirty="0" smtClean="0"/>
              <a:t>대장경 이상 소견 없음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4. </a:t>
            </a:r>
            <a:r>
              <a:rPr lang="ko-KR" altLang="en-US" dirty="0" err="1" smtClean="0"/>
              <a:t>치핵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 smtClean="0"/>
              <a:t>5. </a:t>
            </a:r>
            <a:r>
              <a:rPr lang="ko-KR" altLang="en-US" dirty="0" err="1" smtClean="0"/>
              <a:t>과형성용종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/>
              <a:t>6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저도선종</a:t>
            </a:r>
            <a:endParaRPr lang="en-US" altLang="ko-KR" dirty="0" smtClean="0"/>
          </a:p>
          <a:p>
            <a:pPr marL="0" indent="0">
              <a:buNone/>
            </a:pPr>
            <a:r>
              <a:rPr lang="en-US" altLang="ko-KR" dirty="0"/>
              <a:t>7</a:t>
            </a:r>
            <a:r>
              <a:rPr lang="en-US" altLang="ko-KR" dirty="0" smtClean="0"/>
              <a:t>. </a:t>
            </a:r>
            <a:r>
              <a:rPr lang="ko-KR" altLang="en-US" dirty="0" err="1" smtClean="0"/>
              <a:t>고도선종</a:t>
            </a: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297501212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8325" y="438729"/>
            <a:ext cx="7172325" cy="540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46810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0474" y="658619"/>
            <a:ext cx="7086600" cy="542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82760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5075" y="571500"/>
            <a:ext cx="718185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6420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4587" y="685800"/>
            <a:ext cx="7362825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31034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3162" y="528637"/>
            <a:ext cx="7305675" cy="580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35777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4587" y="523875"/>
            <a:ext cx="7362825" cy="581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6406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2687" y="547687"/>
            <a:ext cx="7286625" cy="576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570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875" y="733425"/>
            <a:ext cx="7334250" cy="5391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972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875" y="833437"/>
            <a:ext cx="7334250" cy="519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3975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1262" y="742950"/>
            <a:ext cx="7229475" cy="537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77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9350" y="823912"/>
            <a:ext cx="7353300" cy="521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7030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4587" y="814387"/>
            <a:ext cx="7362825" cy="522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5258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2584</Words>
  <Application>Microsoft Office PowerPoint</Application>
  <PresentationFormat>와이드스크린</PresentationFormat>
  <Paragraphs>225</Paragraphs>
  <Slides>49</Slides>
  <Notes>45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49</vt:i4>
      </vt:variant>
    </vt:vector>
  </HeadingPairs>
  <TitlesOfParts>
    <vt:vector size="52" baseType="lpstr">
      <vt:lpstr>맑은 고딕</vt:lpstr>
      <vt:lpstr>Arial</vt:lpstr>
      <vt:lpstr>Office 테마</vt:lpstr>
      <vt:lpstr>PowerPoint 프레젠테이션</vt:lpstr>
      <vt:lpstr>위암 버튼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유방 버튼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자궁 버튼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간암 버튼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대장 버튼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Admin</dc:creator>
  <cp:lastModifiedBy>Admin</cp:lastModifiedBy>
  <cp:revision>1</cp:revision>
  <dcterms:created xsi:type="dcterms:W3CDTF">2026-01-27T07:15:17Z</dcterms:created>
  <dcterms:modified xsi:type="dcterms:W3CDTF">2026-01-27T07:15:37Z</dcterms:modified>
</cp:coreProperties>
</file>