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54936" autoAdjust="0"/>
  </p:normalViewPr>
  <p:slideViewPr>
    <p:cSldViewPr snapToGrid="0">
      <p:cViewPr varScale="1">
        <p:scale>
          <a:sx n="63" d="100"/>
          <a:sy n="63" d="100"/>
        </p:scale>
        <p:origin x="23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20828-7E46-41B6-8D1D-412AD8FA1339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55B4E-E6C4-42BB-BB3A-8A8082CB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709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1. </a:t>
            </a:r>
            <a:r>
              <a:rPr lang="ko-KR" altLang="en-US" dirty="0" smtClean="0"/>
              <a:t>위축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위내시경검사상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위축성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위염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위축성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위염은 염증과 노화에 의하여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위점막이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얇아진 것입니다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속쓰림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소화 불량 등의 증상이 있다면 소화기내과 진료를 받으시고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없다면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년마다 정기적인 위내시경 검사를 권합니다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492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번부터는 치밀 유방</a:t>
            </a:r>
            <a:r>
              <a:rPr lang="ko-KR" altLang="en-US" baseline="0" dirty="0" smtClean="0"/>
              <a:t> 기본입니다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9612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ko-KR" altLang="en-US" dirty="0" smtClean="0"/>
              <a:t>정상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비치밀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유방촬영검사상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양측 유방 정상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만져지는 병변이 있거나 유두의 습진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혈성 분비물과 같은 증상이 있는 경우 유방외과 진료 바라며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없다면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년마다 정기적인 유방암 검진을 권합니다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2057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치밀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치밀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baseline="0" dirty="0" smtClean="0"/>
              <a:t>유방촬영검사상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양측 유방 정상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양측 유방에 </a:t>
            </a:r>
            <a:r>
              <a:rPr lang="ko-KR" altLang="en-US" baseline="0" dirty="0" err="1" smtClean="0"/>
              <a:t>치밀유방</a:t>
            </a:r>
            <a:r>
              <a:rPr lang="ko-KR" altLang="en-US" baseline="0" dirty="0" smtClean="0"/>
              <a:t> 소견입니다</a:t>
            </a:r>
            <a:r>
              <a:rPr lang="en-US" altLang="ko-KR" baseline="0" dirty="0" smtClean="0"/>
              <a:t>. </a:t>
            </a:r>
            <a:r>
              <a:rPr lang="ko-KR" altLang="en-US" baseline="0" dirty="0" err="1" smtClean="0"/>
              <a:t>치밀유방의</a:t>
            </a:r>
            <a:r>
              <a:rPr lang="ko-KR" altLang="en-US" baseline="0" dirty="0" smtClean="0"/>
              <a:t> 경우 조직이 치밀하여 </a:t>
            </a:r>
            <a:r>
              <a:rPr lang="ko-KR" altLang="en-US" baseline="0" dirty="0" err="1" smtClean="0"/>
              <a:t>병변의</a:t>
            </a:r>
            <a:r>
              <a:rPr lang="ko-KR" altLang="en-US" baseline="0" dirty="0" smtClean="0"/>
              <a:t> 발견이 어려울 수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만져지는 병변이 있거나 유두의 습진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혈성 분비물과 같은 증상이 있는 경우 유방외과 진료 바라며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증상이 없다면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년마다 정기적인 유방암 검진을 권합니다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31519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3. </a:t>
            </a:r>
            <a:r>
              <a:rPr lang="ko-KR" altLang="en-US" dirty="0" err="1" smtClean="0"/>
              <a:t>양성석회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양성석회화는 암과의 관련성이 낮은 양성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만져지는 병변이 있거나 유두의 습진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혈성 분비물과 같은 증상이 있는 경우 유방외과 진료 바라며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</a:t>
            </a:r>
            <a:r>
              <a:rPr lang="ko-KR" altLang="en-US" baseline="0" dirty="0" smtClean="0"/>
              <a:t> 후 추적검사 시행 후 정기 검진 바랍니다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4589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err="1" smtClean="0"/>
              <a:t>미세석회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유방촬영검사상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양측 유방에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미세석회화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양측 유방에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치밀유방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미세석회화는 암과의 관련성이 낮은 양성 소견이나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분포와 모양에 따라 유방암과의 관련이 있을 수 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치밀유방의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경우 조직이 치밀하여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병변의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발견이 어려울 수 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만져지는 병변이 있거나 유두의 습진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혈성 분비물과 같은 증상이 있는 경우 유방외과 진료 바라며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</a:t>
            </a:r>
            <a:r>
              <a:rPr lang="ko-KR" altLang="en-US" baseline="0" dirty="0" smtClean="0"/>
              <a:t> 후 추적검사 시행 후 정기 검진 바랍니다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5232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err="1" smtClean="0"/>
              <a:t>미세유보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유방촬영검사상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ㅇ상외측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유방에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미세석회화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양측 유방에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치밀유방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미세석회화는 암과의 관련성이 낮은 양성 소견이나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분포와 모양에 따라 유방암과의 관련이 있을 수 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치밀유방의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경우 조직이 치밀하여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병변의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발견이 어려울 수 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상기 소견에 대한 보다 정확한 진단을 위해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유방외과를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방문하시어 유방초음파 및 유방확대촬영 등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추가검사에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대한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진료상담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바랍니다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30218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유방 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유방이 비대칭적으로 보이나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특정한 </a:t>
            </a:r>
            <a:r>
              <a:rPr lang="ko-KR" altLang="en-US" dirty="0" err="1" smtClean="0"/>
              <a:t>이상부위는</a:t>
            </a:r>
            <a:r>
              <a:rPr lang="ko-KR" altLang="en-US" dirty="0" smtClean="0"/>
              <a:t> 관찰되지 않습니다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만져지는 병변이 있거나 유두의 습진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혈성 분비물과 같은 증상이 있는 경우 유방외과 진료 바라며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</a:t>
            </a:r>
            <a:r>
              <a:rPr lang="ko-KR" altLang="en-US" baseline="0" dirty="0" smtClean="0"/>
              <a:t> 후 추적검사 시행 후 정기 검진 바랍니다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1947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7. </a:t>
            </a:r>
            <a:r>
              <a:rPr lang="ko-KR" altLang="en-US" dirty="0" err="1" smtClean="0"/>
              <a:t>비대칭유보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유방에 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유방이 비대칭적으로 보여 보다 자세한 검사가 필요합니다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</a:t>
            </a:r>
            <a:r>
              <a:rPr lang="ko-KR" altLang="en-US" dirty="0" err="1" smtClean="0"/>
              <a:t>유방외과를</a:t>
            </a:r>
            <a:r>
              <a:rPr lang="ko-KR" altLang="en-US" dirty="0" smtClean="0"/>
              <a:t> 방문하시어 유방초음파 및 유방확대촬영 등 </a:t>
            </a:r>
            <a:r>
              <a:rPr lang="ko-KR" altLang="en-US" dirty="0" err="1" smtClean="0"/>
              <a:t>추가검사에</a:t>
            </a:r>
            <a:r>
              <a:rPr lang="ko-KR" altLang="en-US" dirty="0" smtClean="0"/>
              <a:t> 대한 </a:t>
            </a:r>
            <a:r>
              <a:rPr lang="ko-KR" altLang="en-US" dirty="0" err="1" smtClean="0"/>
              <a:t>진료상담</a:t>
            </a:r>
            <a:r>
              <a:rPr lang="ko-KR" altLang="en-US" dirty="0" smtClean="0"/>
              <a:t>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7349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8. </a:t>
            </a:r>
            <a:r>
              <a:rPr lang="ko-KR" altLang="en-US" dirty="0" err="1" smtClean="0"/>
              <a:t>비대칭양성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+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유방에 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유방 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양성석회화는 암과의 관련성이 낮은 양성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유방이 비대칭적으로 보이나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특정한 </a:t>
            </a:r>
            <a:r>
              <a:rPr lang="ko-KR" altLang="en-US" dirty="0" err="1" smtClean="0"/>
              <a:t>이상부위는</a:t>
            </a:r>
            <a:r>
              <a:rPr lang="ko-KR" altLang="en-US" dirty="0" smtClean="0"/>
              <a:t> 관찰되지 않습니다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만져지는 병변이 있거나 유두의 습진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혈성 분비물과 같은 증상이 있는 경우 유방외과 진료 바라며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</a:t>
            </a:r>
            <a:r>
              <a:rPr lang="ko-KR" altLang="en-US" baseline="0" dirty="0" smtClean="0"/>
              <a:t> 후 추적검사 시행 후 정기 검진 바랍니다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935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9. </a:t>
            </a:r>
            <a:r>
              <a:rPr lang="ko-KR" altLang="en-US" dirty="0" smtClean="0"/>
              <a:t>비대칭미세유보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+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유방에 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유방에 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미세석회화는 그 분포와 모양에 따라 유방암과의 관련이 있을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유방이 비대칭적으로 보여 보다 자세한 검사가 필요합니다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</a:t>
            </a:r>
            <a:r>
              <a:rPr lang="ko-KR" altLang="en-US" dirty="0" err="1" smtClean="0"/>
              <a:t>유방외과를</a:t>
            </a:r>
            <a:r>
              <a:rPr lang="ko-KR" altLang="en-US" dirty="0" smtClean="0"/>
              <a:t> 방문하시어 유방초음파 및 유방확대촬영 등 </a:t>
            </a:r>
            <a:r>
              <a:rPr lang="ko-KR" altLang="en-US" dirty="0" err="1" smtClean="0"/>
              <a:t>추가검사에</a:t>
            </a:r>
            <a:r>
              <a:rPr lang="ko-KR" altLang="en-US" dirty="0" smtClean="0"/>
              <a:t> 대한 </a:t>
            </a:r>
            <a:r>
              <a:rPr lang="ko-KR" altLang="en-US" dirty="0" err="1" smtClean="0"/>
              <a:t>진료상담</a:t>
            </a:r>
            <a:r>
              <a:rPr lang="ko-KR" altLang="en-US" dirty="0" smtClean="0"/>
              <a:t>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6972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2. </a:t>
            </a:r>
            <a:r>
              <a:rPr lang="ko-KR" altLang="en-US" dirty="0" smtClean="0"/>
              <a:t>미란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위내시경검사상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위염은 염증으로 </a:t>
            </a:r>
            <a:r>
              <a:rPr lang="ko-KR" altLang="en-US" dirty="0" err="1" smtClean="0"/>
              <a:t>위점막</a:t>
            </a:r>
            <a:r>
              <a:rPr lang="ko-KR" altLang="en-US" dirty="0" smtClean="0"/>
              <a:t> 표면이 국소적으로 벗겨진 상태입니다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099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</a:t>
            </a:r>
            <a:r>
              <a:rPr lang="ko-KR" altLang="en-US" dirty="0" smtClean="0"/>
              <a:t>번부터는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유가 기본입니다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59804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1. </a:t>
            </a:r>
            <a:r>
              <a:rPr lang="ko-KR" altLang="en-US" dirty="0" err="1" smtClean="0"/>
              <a:t>정상</a:t>
            </a:r>
            <a:r>
              <a:rPr lang="ko-KR" altLang="en-US" baseline="0" dirty="0" err="1" smtClean="0"/>
              <a:t>유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음성</a:t>
            </a:r>
          </a:p>
          <a:p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특이소견은</a:t>
            </a:r>
            <a:r>
              <a:rPr lang="ko-KR" altLang="en-US" dirty="0" smtClean="0"/>
              <a:t>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</a:t>
            </a:r>
            <a:r>
              <a:rPr lang="en-US" altLang="ko-KR" dirty="0" smtClean="0"/>
              <a:t>HPV(</a:t>
            </a:r>
            <a:r>
              <a:rPr lang="ko-KR" altLang="en-US" dirty="0" smtClean="0"/>
              <a:t>인유두종바이러스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자궁경부이형성증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자궁경부암</a:t>
            </a:r>
            <a:r>
              <a:rPr lang="ko-KR" altLang="en-US" dirty="0" smtClean="0"/>
              <a:t> 등 이와 관련된 질환이 있었던 분은 담당 주치의가 권유한 일정대로 정기검진을 받으시면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이와 관련된 질환이 없었으면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 후 </a:t>
            </a:r>
            <a:r>
              <a:rPr lang="ko-KR" altLang="en-US" dirty="0" smtClean="0"/>
              <a:t>정</a:t>
            </a:r>
            <a:r>
              <a:rPr lang="ko-KR" altLang="en-US" baseline="0" dirty="0" smtClean="0"/>
              <a:t>기</a:t>
            </a:r>
            <a:r>
              <a:rPr lang="ko-KR" altLang="en-US" dirty="0" smtClean="0"/>
              <a:t> 검진을 받으시기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77175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2.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2: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음성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특이소견은</a:t>
            </a:r>
            <a:r>
              <a:rPr lang="ko-KR" altLang="en-US" dirty="0" smtClean="0"/>
              <a:t>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</a:t>
            </a:r>
            <a:r>
              <a:rPr lang="en-US" altLang="ko-KR" dirty="0" smtClean="0"/>
              <a:t>HPV(</a:t>
            </a:r>
            <a:r>
              <a:rPr lang="ko-KR" altLang="en-US" dirty="0" smtClean="0"/>
              <a:t>인유두종바이러스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자궁경부이형성증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자궁경부암</a:t>
            </a:r>
            <a:r>
              <a:rPr lang="ko-KR" altLang="en-US" dirty="0" smtClean="0"/>
              <a:t> 등 이와 관련된 질환이 있었던 분은 담당 주치의가 권유한 일정대로 정기검진을 받으시면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이와 관련된 질환이 없었으면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 후 </a:t>
            </a:r>
            <a:r>
              <a:rPr lang="ko-KR" altLang="en-US" dirty="0" smtClean="0"/>
              <a:t>정</a:t>
            </a:r>
            <a:r>
              <a:rPr lang="ko-KR" altLang="en-US" baseline="0" dirty="0" smtClean="0"/>
              <a:t>기</a:t>
            </a:r>
            <a:r>
              <a:rPr lang="ko-KR" altLang="en-US" dirty="0" smtClean="0"/>
              <a:t> 검진을 받으시기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67670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3. </a:t>
            </a:r>
            <a:r>
              <a:rPr lang="ko-KR" altLang="en-US" dirty="0" smtClean="0"/>
              <a:t>위축</a:t>
            </a:r>
            <a:r>
              <a:rPr lang="en-US" altLang="ko-KR" dirty="0" smtClean="0"/>
              <a:t>1: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위축질염</a:t>
            </a:r>
            <a:endParaRPr lang="ko-KR" altLang="en-US" dirty="0" smtClean="0"/>
          </a:p>
          <a:p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변화가 관찰됩니다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주로 폐경 이후 여성 호르몬의 부족으로 점액 분비가 부족해져 질 점막이 건조해지는 것입니다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 </a:t>
            </a:r>
            <a:r>
              <a:rPr lang="ko-KR" altLang="en-US" dirty="0" err="1" smtClean="0"/>
              <a:t>건조감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성관계시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불편감</a:t>
            </a:r>
            <a:r>
              <a:rPr lang="ko-KR" altLang="en-US" dirty="0" smtClean="0"/>
              <a:t> 등 증상 발생시 진료를 권유합니다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</a:t>
            </a:r>
            <a:r>
              <a:rPr lang="en-US" altLang="ko-KR" dirty="0" smtClean="0"/>
              <a:t>HPV(</a:t>
            </a:r>
            <a:r>
              <a:rPr lang="ko-KR" altLang="en-US" dirty="0" smtClean="0"/>
              <a:t>인유두종바이러스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자궁경부이형성증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자궁경부암</a:t>
            </a:r>
            <a:r>
              <a:rPr lang="ko-KR" altLang="en-US" dirty="0" smtClean="0"/>
              <a:t> 등 이와 관련된 질환이 있었던 분은 담당 주치의가 권유한 일정대로 정기검진을 받으시면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특별한 증상이 동반되지 않은 경우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 후 </a:t>
            </a:r>
            <a:r>
              <a:rPr lang="ko-KR" altLang="en-US" dirty="0" smtClean="0"/>
              <a:t>정</a:t>
            </a:r>
            <a:r>
              <a:rPr lang="ko-KR" altLang="en-US" baseline="0" dirty="0" smtClean="0"/>
              <a:t>기</a:t>
            </a:r>
            <a:r>
              <a:rPr lang="ko-KR" altLang="en-US" dirty="0" smtClean="0"/>
              <a:t> 검진을 받으시기 바랍니다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62763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4. </a:t>
            </a:r>
            <a:r>
              <a:rPr lang="ko-KR" altLang="en-US" dirty="0" smtClean="0"/>
              <a:t>위축</a:t>
            </a:r>
            <a:r>
              <a:rPr lang="en-US" altLang="ko-KR" dirty="0" smtClean="0"/>
              <a:t>2: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무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위축질염</a:t>
            </a:r>
            <a:endParaRPr lang="ko-KR" altLang="en-US" dirty="0" smtClean="0"/>
          </a:p>
          <a:p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변화가 관찰됩니다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주로 폐경 이후 여성 호르몬의 부족으로 점액 분비가 부족해져 질 점막이 건조해지는 것입니다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 </a:t>
            </a:r>
            <a:r>
              <a:rPr lang="ko-KR" altLang="en-US" dirty="0" err="1" smtClean="0"/>
              <a:t>건조감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성관계시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불편감</a:t>
            </a:r>
            <a:r>
              <a:rPr lang="ko-KR" altLang="en-US" dirty="0" smtClean="0"/>
              <a:t> 등 증상 발생시 진료를 권유합니다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</a:t>
            </a:r>
            <a:r>
              <a:rPr lang="en-US" altLang="ko-KR" dirty="0" smtClean="0"/>
              <a:t>HPV(</a:t>
            </a:r>
            <a:r>
              <a:rPr lang="ko-KR" altLang="en-US" dirty="0" smtClean="0"/>
              <a:t>인유두종바이러스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자궁경부이형성증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자궁경부암</a:t>
            </a:r>
            <a:r>
              <a:rPr lang="ko-KR" altLang="en-US" dirty="0" smtClean="0"/>
              <a:t> 등 이와 관련된 질환이 있었던 분은 담당 주치의가 권유한 일정대로 정기검진을 받으시면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특별한 증상이 동반되지 않은 경우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 후 </a:t>
            </a:r>
            <a:r>
              <a:rPr lang="ko-KR" altLang="en-US" dirty="0" smtClean="0"/>
              <a:t>정</a:t>
            </a:r>
            <a:r>
              <a:rPr lang="ko-KR" altLang="en-US" baseline="0" dirty="0" smtClean="0"/>
              <a:t>기</a:t>
            </a:r>
            <a:r>
              <a:rPr lang="ko-KR" altLang="en-US" dirty="0" smtClean="0"/>
              <a:t> 검진을 받으시기 바랍니다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729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5. </a:t>
            </a:r>
            <a:r>
              <a:rPr lang="ko-KR" altLang="en-US" dirty="0" err="1" smtClean="0"/>
              <a:t>반응세포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반응성</a:t>
            </a:r>
            <a:r>
              <a:rPr lang="ko-KR" altLang="en-US" dirty="0" smtClean="0"/>
              <a:t> 세포 변화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반응성세포</a:t>
            </a:r>
            <a:r>
              <a:rPr lang="ko-KR" altLang="en-US" dirty="0" smtClean="0"/>
              <a:t> 변화</a:t>
            </a:r>
            <a:r>
              <a:rPr lang="en-US" altLang="ko-KR" dirty="0" smtClean="0"/>
              <a:t>(</a:t>
            </a:r>
            <a:r>
              <a:rPr lang="ko-KR" altLang="en-US" dirty="0" smtClean="0"/>
              <a:t>염증을 동반한 양성 </a:t>
            </a:r>
            <a:r>
              <a:rPr lang="ko-KR" altLang="en-US" dirty="0" err="1" smtClean="0"/>
              <a:t>세포변화</a:t>
            </a:r>
            <a:r>
              <a:rPr lang="en-US" altLang="ko-KR" dirty="0" smtClean="0"/>
              <a:t>)</a:t>
            </a:r>
            <a:r>
              <a:rPr lang="ko-KR" altLang="en-US" dirty="0" smtClean="0"/>
              <a:t>가 있습니다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반응성세포</a:t>
            </a:r>
            <a:r>
              <a:rPr lang="ko-KR" altLang="en-US" dirty="0" smtClean="0"/>
              <a:t> 변화란 여러 가지 자극에 의한 세포 모양의 변화가 생긴 것입니다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 분비물의 증가와 가려움 등의 증상이 동반되었을 경우는 의료기관을 방문하여 진료를 받으시기 바랍니다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특별한 증상이 동반되지 않은 경우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</a:t>
            </a:r>
            <a:r>
              <a:rPr lang="ko-KR" altLang="en-US" baseline="0" dirty="0" smtClean="0"/>
              <a:t> 후 </a:t>
            </a:r>
            <a:r>
              <a:rPr lang="ko-KR" altLang="en-US" dirty="0" smtClean="0"/>
              <a:t>정기검진 받으시길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0258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6. </a:t>
            </a:r>
            <a:r>
              <a:rPr lang="ko-KR" altLang="en-US" dirty="0" err="1" smtClean="0"/>
              <a:t>세균분포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질세균분포</a:t>
            </a:r>
            <a:r>
              <a:rPr lang="ko-KR" altLang="en-US" dirty="0" smtClean="0"/>
              <a:t> 변화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자궁세포검사에서 </a:t>
            </a:r>
            <a:r>
              <a:rPr lang="ko-KR" altLang="en-US" dirty="0" err="1" smtClean="0"/>
              <a:t>질세균</a:t>
            </a:r>
            <a:r>
              <a:rPr lang="ko-KR" altLang="en-US" dirty="0" smtClean="0"/>
              <a:t> 분포 변화 확인되었습니다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질에 </a:t>
            </a:r>
            <a:r>
              <a:rPr lang="ko-KR" altLang="en-US" dirty="0" err="1" smtClean="0"/>
              <a:t>상재하는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정상균의</a:t>
            </a:r>
            <a:r>
              <a:rPr lang="ko-KR" altLang="en-US" dirty="0" smtClean="0"/>
              <a:t> 분포가 바뀌었습니다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대부분 증상이 없고 치료도 필요하지 않지만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드물게 골반내 심한 염증을 일으키기도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 분비물의 증가와 악취 나는 질 분비물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골반통증</a:t>
            </a:r>
            <a:r>
              <a:rPr lang="ko-KR" altLang="en-US" dirty="0" smtClean="0"/>
              <a:t> 등의 증상이 동반되었을 경우는 의료기관을 방문하여 진료를 받으시기 바랍니다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특별한 증상이 동반되지 않은 경우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 후 정기적인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9073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7. </a:t>
            </a:r>
            <a:r>
              <a:rPr lang="ko-KR" altLang="en-US" dirty="0" err="1" smtClean="0"/>
              <a:t>내막세포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자궁내막세포출현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자궁경부세포검사에서 자궁내막세포가 관찰됩니다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이는 자궁경부에서 자궁경부 세포가 아니라 자궁내막 세포가 관찰된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월경중</a:t>
            </a:r>
            <a:r>
              <a:rPr lang="ko-KR" altLang="en-US" dirty="0" smtClean="0"/>
              <a:t> 검사를 시행하였을 때 관찰될 수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자궁내막에 문제가 있는 경우에도 관찰될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산부인과 진료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24129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8. ASC-US: </a:t>
            </a:r>
            <a:r>
              <a:rPr lang="ko-KR" altLang="en-US" dirty="0" smtClean="0"/>
              <a:t>비정형 편평상피세포</a:t>
            </a:r>
            <a:r>
              <a:rPr lang="en-US" altLang="ko-KR" dirty="0" smtClean="0"/>
              <a:t>-</a:t>
            </a:r>
            <a:r>
              <a:rPr lang="ko-KR" altLang="en-US" dirty="0" smtClean="0"/>
              <a:t>일반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자궁경부세포검사에서 편평상피세포 이상 확인되었습니다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암세포는 아니지만 이상 세포의 경우 추적 관찰 혹은 추가 검사를 통해서만 정확히 암의 위험성을 평가할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 및 치료 위해 빠른 시일 내에 산부인과 진료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47760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8. ASC-H: </a:t>
            </a:r>
            <a:r>
              <a:rPr lang="ko-KR" altLang="en-US" dirty="0" smtClean="0"/>
              <a:t>비정형 편평상피세포</a:t>
            </a:r>
            <a:r>
              <a:rPr lang="en-US" altLang="ko-KR" dirty="0" smtClean="0"/>
              <a:t>-</a:t>
            </a:r>
            <a:r>
              <a:rPr lang="ko-KR" altLang="en-US" dirty="0" smtClean="0"/>
              <a:t>고위험</a:t>
            </a: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r>
              <a:rPr lang="ko-KR" altLang="en-US" dirty="0" smtClean="0"/>
              <a:t>자궁경부세포검사에서 비정형 편평상피세포 이상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고위험</a:t>
            </a:r>
            <a:r>
              <a:rPr lang="en-US" altLang="ko-KR" dirty="0" smtClean="0"/>
              <a:t>) </a:t>
            </a:r>
            <a:r>
              <a:rPr lang="ko-KR" altLang="en-US" dirty="0" smtClean="0"/>
              <a:t>확인되었습니다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상피세포의 이상이 관찰되며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암과 연관 있을 가능성이 높아 추가 검사를 통해서 정확히 암의 위험성을 평가할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 및 치료 위해 빠른 시일 내에 산부인과 진료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0241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3. </a:t>
            </a:r>
            <a:r>
              <a:rPr lang="ko-KR" altLang="en-US" dirty="0" smtClean="0"/>
              <a:t>위축 미란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위염은 염증과 노화에 의하여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얇아진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위염은 염증 때문에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표면이 국소적으로 벗겨진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8461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1. </a:t>
            </a:r>
            <a:r>
              <a:rPr lang="ko-KR" altLang="en-US" dirty="0" smtClean="0"/>
              <a:t>정상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정상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간암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15461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2. </a:t>
            </a:r>
            <a:r>
              <a:rPr lang="ko-KR" altLang="en-US" dirty="0" smtClean="0"/>
              <a:t>지방간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지방간 소견이며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간암수치는</a:t>
            </a:r>
            <a:r>
              <a:rPr lang="ko-KR" altLang="en-US" dirty="0" smtClean="0"/>
              <a:t>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지방간은 간에 지방이 </a:t>
            </a:r>
            <a:r>
              <a:rPr lang="ko-KR" altLang="en-US" dirty="0" err="1" smtClean="0"/>
              <a:t>침착되어</a:t>
            </a:r>
            <a:r>
              <a:rPr lang="ko-KR" altLang="en-US" dirty="0" smtClean="0"/>
              <a:t> 발생하는 것으로 음주와 비만 등이 주요 원인입니다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적절한 운동과 체중 조절 및 </a:t>
            </a:r>
            <a:r>
              <a:rPr lang="ko-KR" altLang="en-US" dirty="0" err="1" smtClean="0"/>
              <a:t>절주가</a:t>
            </a:r>
            <a:r>
              <a:rPr lang="ko-KR" altLang="en-US" dirty="0" smtClean="0"/>
              <a:t> 필요합니다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</a:t>
            </a:r>
            <a:r>
              <a:rPr lang="ko-KR" altLang="en-US" dirty="0" err="1" smtClean="0"/>
              <a:t>간암검진을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48440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3. </a:t>
            </a:r>
            <a:r>
              <a:rPr lang="ko-KR" altLang="en-US" dirty="0" err="1" smtClean="0"/>
              <a:t>거친에코상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간의 거친 </a:t>
            </a:r>
            <a:r>
              <a:rPr lang="ko-KR" altLang="en-US" dirty="0" err="1" smtClean="0"/>
              <a:t>에코상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거친 에코는 간 실질이 거칠게 보이는 것이며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만성 간질환에서 보일 수 있는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바이러스성 간염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지방간염</a:t>
            </a:r>
            <a:r>
              <a:rPr lang="ko-KR" altLang="en-US" dirty="0" smtClean="0"/>
              <a:t> 등에 의하여 만성간질환이 발생할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</a:t>
            </a:r>
            <a:r>
              <a:rPr lang="ko-KR" altLang="en-US" dirty="0" err="1" smtClean="0"/>
              <a:t>간암검진을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09417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4. </a:t>
            </a:r>
            <a:r>
              <a:rPr lang="ko-KR" altLang="en-US" dirty="0" err="1" smtClean="0"/>
              <a:t>간경변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간경변이란</a:t>
            </a:r>
            <a:r>
              <a:rPr lang="ko-KR" altLang="en-US" dirty="0" smtClean="0"/>
              <a:t> 만성 염증에 의해 간이 점점 작아지고 단단해지는 상태를 말합니다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치료하지 않은 </a:t>
            </a:r>
            <a:r>
              <a:rPr lang="ko-KR" altLang="en-US" dirty="0" err="1" smtClean="0"/>
              <a:t>간경변은</a:t>
            </a:r>
            <a:r>
              <a:rPr lang="ko-KR" altLang="en-US" dirty="0" smtClean="0"/>
              <a:t> 전신적인 합병증 및 간암으로 진행할 가능성이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소화기내과 진료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9648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5. </a:t>
            </a:r>
            <a:r>
              <a:rPr lang="ko-KR" altLang="en-US" dirty="0" err="1" smtClean="0"/>
              <a:t>간낭종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</a:t>
            </a:r>
            <a:r>
              <a:rPr lang="ko-KR" altLang="en-US" dirty="0" err="1" smtClean="0"/>
              <a:t>간낭종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물혹</a:t>
            </a:r>
            <a:r>
              <a:rPr lang="en-US" altLang="ko-KR" dirty="0" smtClean="0"/>
              <a:t>) </a:t>
            </a:r>
            <a:r>
              <a:rPr lang="ko-KR" altLang="en-US" dirty="0" smtClean="0"/>
              <a:t>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간낭종은</a:t>
            </a:r>
            <a:r>
              <a:rPr lang="ko-KR" altLang="en-US" dirty="0" smtClean="0"/>
              <a:t> 대부분 증상이 없으며 특별한 치료가 필요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간암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33702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6. </a:t>
            </a:r>
            <a:r>
              <a:rPr lang="ko-KR" altLang="en-US" dirty="0" smtClean="0"/>
              <a:t>담낭 </a:t>
            </a:r>
            <a:r>
              <a:rPr lang="ko-KR" altLang="en-US" dirty="0" err="1" smtClean="0"/>
              <a:t>용종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담낭 </a:t>
            </a:r>
            <a:r>
              <a:rPr lang="ko-KR" altLang="en-US" dirty="0" err="1" smtClean="0"/>
              <a:t>용종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담낭 용종은 담낭의 점막에 생기는 작은 혹으로 대부분 콜레스테롤 침착에 의한 것이며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용종의</a:t>
            </a:r>
            <a:r>
              <a:rPr lang="ko-KR" altLang="en-US" dirty="0" smtClean="0"/>
              <a:t> 크기가 작은 경우에는 특별한 치료가 필요하지 않으나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용종이</a:t>
            </a:r>
            <a:r>
              <a:rPr lang="ko-KR" altLang="en-US" dirty="0" smtClean="0"/>
              <a:t> 자라는 경우 치료가 필요할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간암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98845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7. </a:t>
            </a:r>
            <a:r>
              <a:rPr lang="ko-KR" altLang="en-US" dirty="0" smtClean="0"/>
              <a:t>지방간 </a:t>
            </a:r>
            <a:r>
              <a:rPr lang="ko-KR" altLang="en-US" dirty="0" err="1" smtClean="0"/>
              <a:t>낭종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지방간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간낭종</a:t>
            </a:r>
            <a:r>
              <a:rPr lang="ko-KR" altLang="en-US" dirty="0" smtClean="0"/>
              <a:t> 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</a:t>
            </a:r>
            <a:r>
              <a:rPr lang="en-US" altLang="ko-KR" dirty="0" smtClean="0"/>
              <a:t> </a:t>
            </a:r>
            <a:r>
              <a:rPr lang="ko-KR" altLang="en-US" dirty="0" smtClean="0"/>
              <a:t>지방간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간낭종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물혹</a:t>
            </a:r>
            <a:r>
              <a:rPr lang="en-US" altLang="ko-KR" dirty="0" smtClean="0"/>
              <a:t>) </a:t>
            </a:r>
            <a:r>
              <a:rPr lang="ko-KR" altLang="en-US" dirty="0" smtClean="0"/>
              <a:t>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지방간은 간에 지방이 </a:t>
            </a:r>
            <a:r>
              <a:rPr lang="ko-KR" altLang="en-US" dirty="0" err="1" smtClean="0"/>
              <a:t>침착되어</a:t>
            </a:r>
            <a:r>
              <a:rPr lang="ko-KR" altLang="en-US" dirty="0" smtClean="0"/>
              <a:t> 발생하는 것으로 음주와 비만 등이 주요 원인입니다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적절한 운동과 체중 조절 및 </a:t>
            </a:r>
            <a:r>
              <a:rPr lang="ko-KR" altLang="en-US" dirty="0" err="1" smtClean="0"/>
              <a:t>절주가</a:t>
            </a:r>
            <a:r>
              <a:rPr lang="ko-KR" altLang="en-US" dirty="0" smtClean="0"/>
              <a:t> 필요합니다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간낭종은</a:t>
            </a:r>
            <a:r>
              <a:rPr lang="ko-KR" altLang="en-US" dirty="0" smtClean="0"/>
              <a:t> 대부분 증상이 없으며 특별한 치료가 필요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간암 검진을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82506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8. </a:t>
            </a:r>
            <a:r>
              <a:rPr lang="ko-KR" altLang="en-US" dirty="0" smtClean="0"/>
              <a:t>거친 </a:t>
            </a:r>
            <a:r>
              <a:rPr lang="ko-KR" altLang="en-US" dirty="0" err="1" smtClean="0"/>
              <a:t>낭종</a:t>
            </a:r>
            <a:r>
              <a:rPr lang="en-US" altLang="ko-KR" dirty="0" smtClean="0"/>
              <a:t>: </a:t>
            </a:r>
            <a:r>
              <a:rPr lang="ko-KR" altLang="en-US" dirty="0" smtClean="0"/>
              <a:t>거친 </a:t>
            </a:r>
            <a:r>
              <a:rPr lang="ko-KR" altLang="en-US" dirty="0" err="1" smtClean="0"/>
              <a:t>에코상</a:t>
            </a:r>
            <a:r>
              <a:rPr lang="ko-KR" altLang="en-US" dirty="0" smtClean="0"/>
              <a:t>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간낭종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</a:t>
            </a:r>
            <a:r>
              <a:rPr lang="en-US" altLang="ko-KR" dirty="0" smtClean="0"/>
              <a:t> </a:t>
            </a:r>
            <a:r>
              <a:rPr lang="ko-KR" altLang="en-US" dirty="0" smtClean="0"/>
              <a:t>간의 거친 </a:t>
            </a:r>
            <a:r>
              <a:rPr lang="ko-KR" altLang="en-US" dirty="0" err="1" smtClean="0"/>
              <a:t>에코상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간낭종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물혹</a:t>
            </a:r>
            <a:r>
              <a:rPr lang="en-US" altLang="ko-KR" dirty="0" smtClean="0"/>
              <a:t>) </a:t>
            </a:r>
            <a:r>
              <a:rPr lang="ko-KR" altLang="en-US" dirty="0" smtClean="0"/>
              <a:t>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거친 에코는 간 실질이 거칠게 보이는 것이며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만성 간질환에서 보일 수 있는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바이러스성 간염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지방간염</a:t>
            </a:r>
            <a:r>
              <a:rPr lang="ko-KR" altLang="en-US" dirty="0" smtClean="0"/>
              <a:t> 등에 의하여 만성간질환이 발생할 수 있습니다</a:t>
            </a:r>
            <a:r>
              <a:rPr lang="en-US" altLang="ko-KR" dirty="0" smtClean="0"/>
              <a:t>.  </a:t>
            </a:r>
            <a:r>
              <a:rPr lang="ko-KR" altLang="en-US" dirty="0" err="1" smtClean="0"/>
              <a:t>간낭종은</a:t>
            </a:r>
            <a:r>
              <a:rPr lang="ko-KR" altLang="en-US" dirty="0" smtClean="0"/>
              <a:t> 대부분 증상이 없으며 특별한 치료가 필요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간암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2345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9.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비장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비장종대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</a:t>
            </a:r>
            <a:r>
              <a:rPr lang="ko-KR" altLang="en-US" dirty="0" err="1" smtClean="0"/>
              <a:t>간경변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비장종대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간경변이란</a:t>
            </a:r>
            <a:r>
              <a:rPr lang="ko-KR" altLang="en-US" dirty="0" smtClean="0"/>
              <a:t> 만성 염증에 의해 간이 점점 작아지고 단단해지는 상태를 말합니다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치료하지 않은 </a:t>
            </a:r>
            <a:r>
              <a:rPr lang="ko-KR" altLang="en-US" dirty="0" err="1" smtClean="0"/>
              <a:t>간경변은</a:t>
            </a:r>
            <a:r>
              <a:rPr lang="ko-KR" altLang="en-US" dirty="0" smtClean="0"/>
              <a:t> 전신적인 합병증 및 간암으로 진행할 가능성이 있습니다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비장종대는</a:t>
            </a:r>
            <a:r>
              <a:rPr lang="ko-KR" altLang="en-US" dirty="0" smtClean="0"/>
              <a:t> 비장이 정상보다 커진 것으로 </a:t>
            </a:r>
            <a:r>
              <a:rPr lang="ko-KR" altLang="en-US" dirty="0" err="1" smtClean="0"/>
              <a:t>간경변증에</a:t>
            </a:r>
            <a:r>
              <a:rPr lang="ko-KR" altLang="en-US" dirty="0" smtClean="0"/>
              <a:t> 따른 합병증으로 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소화기내과 진료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9724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ko-KR" altLang="en-US" dirty="0" err="1" smtClean="0"/>
              <a:t>대장음성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분변잠혈반응 검사 결과 음성</a:t>
            </a:r>
            <a:r>
              <a:rPr lang="en-US" altLang="ko-KR" dirty="0" smtClean="0"/>
              <a:t>(</a:t>
            </a:r>
            <a:r>
              <a:rPr lang="ko-KR" altLang="en-US" dirty="0" smtClean="0"/>
              <a:t>대변에서 혈액이 검출되지 않음</a:t>
            </a:r>
            <a:r>
              <a:rPr lang="en-US" altLang="ko-KR" dirty="0" smtClean="0"/>
              <a:t>)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경우 대장에 아무런 이상이 없을 가능성이 높으나 경우에 따라 대장에 </a:t>
            </a:r>
            <a:r>
              <a:rPr lang="ko-KR" altLang="en-US" dirty="0" err="1" smtClean="0"/>
              <a:t>병변</a:t>
            </a:r>
            <a:r>
              <a:rPr lang="en-US" altLang="ko-KR" dirty="0" smtClean="0"/>
              <a:t>(</a:t>
            </a:r>
            <a:r>
              <a:rPr lang="ko-KR" altLang="en-US" dirty="0" smtClean="0"/>
              <a:t>염증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용종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암 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있는 경우에도 정상으로 나올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그러므로 최근 의심되는 증상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체중감소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대변 굵기의 변화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혈변</a:t>
            </a:r>
            <a:r>
              <a:rPr lang="ko-KR" altLang="en-US" dirty="0" smtClean="0"/>
              <a:t> 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있으면 의료기관을 방문하시어 </a:t>
            </a:r>
            <a:r>
              <a:rPr lang="ko-KR" altLang="en-US" dirty="0" err="1" smtClean="0"/>
              <a:t>진료상담을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(</a:t>
            </a:r>
            <a:r>
              <a:rPr lang="ko-KR" altLang="en-US" dirty="0" smtClean="0"/>
              <a:t>기존 </a:t>
            </a:r>
            <a:r>
              <a:rPr lang="ko-KR" altLang="en-US" dirty="0" err="1" smtClean="0"/>
              <a:t>세팅되어</a:t>
            </a:r>
            <a:r>
              <a:rPr lang="ko-KR" altLang="en-US" dirty="0" smtClean="0"/>
              <a:t> 있는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대장음성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버튼은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정량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미체크되어</a:t>
            </a:r>
            <a:r>
              <a:rPr lang="ko-KR" altLang="en-US" dirty="0" smtClean="0"/>
              <a:t> 있습니다</a:t>
            </a:r>
            <a:r>
              <a:rPr lang="en-US" altLang="ko-KR" dirty="0" smtClean="0"/>
              <a:t>.)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1297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4. </a:t>
            </a:r>
            <a:r>
              <a:rPr lang="ko-KR" altLang="en-US" dirty="0" smtClean="0"/>
              <a:t>위축 식도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위염은 염증과 노화에 의하여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얇아진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식도염은</a:t>
            </a:r>
            <a:r>
              <a:rPr lang="ko-KR" altLang="en-US" dirty="0" smtClean="0"/>
              <a:t> 위산이 역류하여 식도 점막에 일어난 염증입니다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75556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2. </a:t>
            </a:r>
            <a:r>
              <a:rPr lang="ko-KR" altLang="en-US" dirty="0" err="1" smtClean="0"/>
              <a:t>대장양성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분변잠혈반응 검사 결과 양성</a:t>
            </a:r>
            <a:r>
              <a:rPr lang="en-US" altLang="ko-KR" dirty="0" smtClean="0"/>
              <a:t>(</a:t>
            </a:r>
            <a:r>
              <a:rPr lang="ko-KR" altLang="en-US" dirty="0" smtClean="0"/>
              <a:t>대변에서 혈액이 검출됨</a:t>
            </a:r>
            <a:r>
              <a:rPr lang="en-US" altLang="ko-KR" dirty="0" smtClean="0"/>
              <a:t>)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경우 단순 항문 출혈의 가능성도 있으나 대장에 </a:t>
            </a:r>
            <a:r>
              <a:rPr lang="ko-KR" altLang="en-US" dirty="0" err="1" smtClean="0"/>
              <a:t>병변</a:t>
            </a:r>
            <a:r>
              <a:rPr lang="en-US" altLang="ko-KR" dirty="0" smtClean="0"/>
              <a:t>(</a:t>
            </a:r>
            <a:r>
              <a:rPr lang="ko-KR" altLang="en-US" dirty="0" smtClean="0"/>
              <a:t>염증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용종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암 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있을 가능성이 있으므로 대장이중조영 검사 또는 대장내시경 검사를 반드시 받아보시기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5594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3.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: </a:t>
            </a:r>
            <a:r>
              <a:rPr lang="ko-KR" altLang="en-US" dirty="0" smtClean="0"/>
              <a:t>대장경 이상 소견 없음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대장내시경 검사 결과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대장암의 가족력이나 특별한 증상이 있는 경우에는 의사와의 상담이 필요하며 그렇지 않은 경우에는 일정 기간 후에 대장이중조영 검사 또는 대장내시경 검사를 받으십시오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추적 검사 시기에 대해서는 의사와의 상담이 필요하며 그 </a:t>
            </a:r>
            <a:r>
              <a:rPr lang="ko-KR" altLang="en-US" dirty="0" err="1" smtClean="0"/>
              <a:t>사이에라도</a:t>
            </a:r>
            <a:r>
              <a:rPr lang="ko-KR" altLang="en-US" dirty="0" smtClean="0"/>
              <a:t> 의심되는 증상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체중감소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대변 굵기의 변화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혈변</a:t>
            </a:r>
            <a:r>
              <a:rPr lang="ko-KR" altLang="en-US" dirty="0" smtClean="0"/>
              <a:t> 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생기면 의료기관을 방문하여 </a:t>
            </a:r>
            <a:r>
              <a:rPr lang="ko-KR" altLang="en-US" dirty="0" err="1" smtClean="0"/>
              <a:t>진료상담을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32742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4. </a:t>
            </a:r>
            <a:r>
              <a:rPr lang="ko-KR" altLang="en-US" dirty="0" err="1" smtClean="0"/>
              <a:t>치핵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대장내시경 검사에서 </a:t>
            </a:r>
            <a:r>
              <a:rPr lang="ko-KR" altLang="en-US" dirty="0" err="1" smtClean="0"/>
              <a:t>치핵</a:t>
            </a:r>
            <a:r>
              <a:rPr lang="en-US" altLang="ko-KR" dirty="0" smtClean="0"/>
              <a:t>(</a:t>
            </a:r>
            <a:r>
              <a:rPr lang="ko-KR" altLang="en-US" dirty="0" smtClean="0"/>
              <a:t>치질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진단되었습니다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치핵이란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항문부근의</a:t>
            </a:r>
            <a:r>
              <a:rPr lang="ko-KR" altLang="en-US" dirty="0" smtClean="0"/>
              <a:t> 혈관이 혹처럼 늘어난 상태를 말합니다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채소와 같은 식이 섬유의 섭취량을 늘려서 변비를 예방하시고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너무 오래 서있거나 대변 볼 때 힘을 오래 주지 마십시오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변비예방과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좌욕</a:t>
            </a:r>
            <a:r>
              <a:rPr lang="ko-KR" altLang="en-US" dirty="0" smtClean="0"/>
              <a:t> 등이 증상 완화에 도움을 줄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항문 돌출과 출혈 등의 증상이 심한 경우에는 수술이 필요할 수 있으니 의료기관을 방문하시어 진료 상담 받으시기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53269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err="1" smtClean="0"/>
              <a:t>과형성용종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대장내시경 검사에서 대장에서 </a:t>
            </a:r>
            <a:r>
              <a:rPr lang="ko-KR" altLang="en-US" dirty="0" err="1" smtClean="0"/>
              <a:t>용종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대장벽에</a:t>
            </a:r>
            <a:r>
              <a:rPr lang="ko-KR" altLang="en-US" dirty="0" smtClean="0"/>
              <a:t> 생긴 작은 혹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발견되어 조직검사를 시행하였고 조직검사 상 </a:t>
            </a:r>
            <a:r>
              <a:rPr lang="ko-KR" altLang="en-US" dirty="0" err="1" smtClean="0"/>
              <a:t>과형성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용종으로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확진되었습니다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과형성</a:t>
            </a:r>
            <a:r>
              <a:rPr lang="ko-KR" altLang="en-US" dirty="0" smtClean="0"/>
              <a:t> 용종은 정상적인 대장점막에서 보일 수 있는 변화로서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대부분의 경우에는 암이나 대장질환과는 관련이 없는 것으로 알려져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그러나 추가적인 치료와 향후 </a:t>
            </a:r>
            <a:r>
              <a:rPr lang="ko-KR" altLang="en-US" dirty="0" err="1" smtClean="0"/>
              <a:t>추적검사에</a:t>
            </a:r>
            <a:r>
              <a:rPr lang="ko-KR" altLang="en-US" dirty="0" smtClean="0"/>
              <a:t> 대하여 의료기관을 방문하여 </a:t>
            </a:r>
            <a:r>
              <a:rPr lang="ko-KR" altLang="en-US" dirty="0" err="1" smtClean="0"/>
              <a:t>진료상담을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488677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6. </a:t>
            </a:r>
            <a:r>
              <a:rPr lang="ko-KR" altLang="en-US" dirty="0" err="1" smtClean="0"/>
              <a:t>저도선종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대장내시경 검사에서 대장에서 </a:t>
            </a:r>
            <a:r>
              <a:rPr lang="ko-KR" altLang="en-US" dirty="0" err="1" smtClean="0"/>
              <a:t>용종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대장벽에</a:t>
            </a:r>
            <a:r>
              <a:rPr lang="ko-KR" altLang="en-US" dirty="0" smtClean="0"/>
              <a:t> 생긴 작은 혹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발견되어 조직검사를 시행하였고 조직검사에서 선종성 </a:t>
            </a:r>
            <a:r>
              <a:rPr lang="ko-KR" altLang="en-US" dirty="0" err="1" smtClean="0"/>
              <a:t>용종으로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확진되었습니다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선종성 </a:t>
            </a:r>
            <a:r>
              <a:rPr lang="ko-KR" altLang="en-US" dirty="0" err="1" smtClean="0"/>
              <a:t>용종의</a:t>
            </a:r>
            <a:r>
              <a:rPr lang="ko-KR" altLang="en-US" dirty="0" smtClean="0"/>
              <a:t> 일부는 대장암으로 진행하는 경우가 있으므로 추가적인 치료나 향후 </a:t>
            </a:r>
            <a:r>
              <a:rPr lang="ko-KR" altLang="en-US" dirty="0" err="1" smtClean="0"/>
              <a:t>추적검사에</a:t>
            </a:r>
            <a:r>
              <a:rPr lang="ko-KR" altLang="en-US" dirty="0" smtClean="0"/>
              <a:t> 대하여 의료기관을 방문하시어 </a:t>
            </a:r>
            <a:r>
              <a:rPr lang="ko-KR" altLang="en-US" dirty="0" err="1" smtClean="0"/>
              <a:t>진료상담을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47602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7. </a:t>
            </a:r>
            <a:r>
              <a:rPr lang="ko-KR" altLang="en-US" dirty="0" err="1" smtClean="0"/>
              <a:t>고도선종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대장내시경 검사에서 대장에서 </a:t>
            </a:r>
            <a:r>
              <a:rPr lang="ko-KR" altLang="en-US" dirty="0" err="1" smtClean="0"/>
              <a:t>용종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대장벽에</a:t>
            </a:r>
            <a:r>
              <a:rPr lang="ko-KR" altLang="en-US" dirty="0" smtClean="0"/>
              <a:t> 생긴 작은 혹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발견되어 조직 검사를 시행하였고 조직 검사 결과 고위험 선종성 </a:t>
            </a:r>
            <a:r>
              <a:rPr lang="ko-KR" altLang="en-US" dirty="0" err="1" smtClean="0"/>
              <a:t>용종으로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확진되었습니다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고도 선종의 경우 대장암으로 진행할 가능성이 높으므로 완전히 제거하는 것이 매우 중요합니다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빠른 시일 내에 의료기관을 방문하시어 추가적인 치료와 향후 </a:t>
            </a:r>
            <a:r>
              <a:rPr lang="ko-KR" altLang="en-US" dirty="0" err="1" smtClean="0"/>
              <a:t>추적검사에</a:t>
            </a:r>
            <a:r>
              <a:rPr lang="ko-KR" altLang="en-US" dirty="0" smtClean="0"/>
              <a:t> 대하여 </a:t>
            </a:r>
            <a:r>
              <a:rPr lang="ko-KR" altLang="en-US" dirty="0" err="1" smtClean="0"/>
              <a:t>진료상담을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2141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조직검사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  <a:r>
              <a:rPr lang="en-US" altLang="ko-KR" dirty="0" smtClean="0"/>
              <a:t>, 0 </a:t>
            </a:r>
            <a:r>
              <a:rPr lang="ko-KR" altLang="en-US" dirty="0" smtClean="0"/>
              <a:t>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위염은 염증과 노화에 의하여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얇아진 것입니다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2790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6. </a:t>
            </a:r>
            <a:r>
              <a:rPr lang="ko-KR" altLang="en-US" dirty="0" err="1" smtClean="0"/>
              <a:t>표재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표재성 위염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표재성 위염은 </a:t>
            </a:r>
            <a:r>
              <a:rPr lang="ko-KR" altLang="en-US" dirty="0" err="1" smtClean="0"/>
              <a:t>위점막</a:t>
            </a:r>
            <a:r>
              <a:rPr lang="ko-KR" altLang="en-US" dirty="0" smtClean="0"/>
              <a:t> 표면에 염증이 발생한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344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7. </a:t>
            </a:r>
            <a:r>
              <a:rPr lang="ko-KR" altLang="en-US" dirty="0" err="1" smtClean="0"/>
              <a:t>표재</a:t>
            </a:r>
            <a:r>
              <a:rPr lang="ko-KR" altLang="en-US" dirty="0" smtClean="0"/>
              <a:t> 위축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위내시경검사상 표재성 위염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위축성</a:t>
            </a:r>
            <a:r>
              <a:rPr lang="ko-KR" altLang="en-US" baseline="0" dirty="0" smtClean="0"/>
              <a:t> 위염 소견입니다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표재성 위염은 </a:t>
            </a:r>
            <a:r>
              <a:rPr lang="ko-KR" altLang="en-US" baseline="0" dirty="0" err="1" smtClean="0"/>
              <a:t>위점막</a:t>
            </a:r>
            <a:r>
              <a:rPr lang="ko-KR" altLang="en-US" baseline="0" dirty="0" smtClean="0"/>
              <a:t> 표면에 염증이 발생한 것입니다</a:t>
            </a:r>
            <a:r>
              <a:rPr lang="en-US" altLang="ko-KR" baseline="0" dirty="0" smtClean="0"/>
              <a:t>. </a:t>
            </a:r>
            <a:r>
              <a:rPr lang="ko-KR" altLang="en-US" baseline="0" dirty="0" err="1" smtClean="0"/>
              <a:t>위축성</a:t>
            </a:r>
            <a:r>
              <a:rPr lang="ko-KR" altLang="en-US" baseline="0" dirty="0" smtClean="0"/>
              <a:t> 위염은 염증과 노화에 의하여 </a:t>
            </a:r>
            <a:r>
              <a:rPr lang="ko-KR" altLang="en-US" baseline="0" dirty="0" err="1" smtClean="0"/>
              <a:t>위점막이</a:t>
            </a:r>
            <a:r>
              <a:rPr lang="ko-KR" altLang="en-US" baseline="0" dirty="0" smtClean="0"/>
              <a:t> 얇아진 것입니다</a:t>
            </a:r>
            <a:r>
              <a:rPr lang="en-US" altLang="ko-KR" baseline="0" dirty="0" smtClean="0"/>
              <a:t>. </a:t>
            </a:r>
            <a:r>
              <a:rPr lang="ko-KR" altLang="en-US" baseline="0" dirty="0" err="1" smtClean="0"/>
              <a:t>속쓰림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소화 불량 등의 증상이 있다면 소화기내과 진료를 받으시고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증상이 없다면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년마다 정기적인 위내시경 검사를 권합니다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2697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8. </a:t>
            </a:r>
            <a:r>
              <a:rPr lang="ko-KR" altLang="en-US" dirty="0" err="1" smtClean="0"/>
              <a:t>표재</a:t>
            </a:r>
            <a:r>
              <a:rPr lang="ko-KR" altLang="en-US" dirty="0" smtClean="0"/>
              <a:t> 식도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r>
              <a:rPr lang="ko-KR" altLang="en-US" dirty="0" smtClean="0"/>
              <a:t> </a:t>
            </a:r>
          </a:p>
          <a:p>
            <a:endParaRPr lang="en-US" altLang="ko-KR" dirty="0" smtClean="0"/>
          </a:p>
          <a:p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위내시경검사상 표재성 위염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역류성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식도염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표재성 위염은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위점막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표면에 염증이 발생한 것입니다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역류성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식도염은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위산이 역류하여 식도 점막에 일어난 만성 염증입니다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속쓰림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소화 불량 등의 증상이 있다면 소화기내과 진료를 받으시고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없다면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년마다 정기적인 위내시경 검사를 권합니다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085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9. </a:t>
            </a:r>
            <a:r>
              <a:rPr lang="ko-KR" altLang="en-US" dirty="0" err="1" smtClean="0"/>
              <a:t>장상피화생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장상피화생을 동반한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장상피화생을 동반한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위염은 염증과 노화에 의하여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얇아진 것이며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장상피화생은 위 점막 세포가 지속적인 염증으로 자극을 받아 장점막 세포처럼 변하는 것으로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위암의 위험인자로 </a:t>
            </a:r>
            <a:r>
              <a:rPr lang="ko-KR" altLang="en-US" dirty="0" err="1" smtClean="0"/>
              <a:t>알려져있어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 후 정기적인 위내시경 검사를 권합니다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758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402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446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1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289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481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0488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094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81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35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538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7112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50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5315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62" y="742950"/>
            <a:ext cx="73818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142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714375"/>
            <a:ext cx="739140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8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319475"/>
            <a:ext cx="9144000" cy="1152486"/>
          </a:xfrm>
        </p:spPr>
        <p:txBody>
          <a:bodyPr/>
          <a:lstStyle/>
          <a:p>
            <a:r>
              <a:rPr lang="ko-KR" altLang="en-US" dirty="0" smtClean="0"/>
              <a:t>유방</a:t>
            </a:r>
            <a:r>
              <a:rPr lang="en-US" altLang="ko-KR" dirty="0"/>
              <a:t> </a:t>
            </a:r>
            <a:r>
              <a:rPr lang="ko-KR" altLang="en-US" dirty="0" smtClean="0"/>
              <a:t>버튼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1828800"/>
            <a:ext cx="9144000" cy="4337824"/>
          </a:xfrm>
        </p:spPr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비치밀</a:t>
            </a:r>
            <a:endParaRPr lang="en-US" altLang="ko-KR" dirty="0" smtClean="0"/>
          </a:p>
          <a:p>
            <a:r>
              <a:rPr lang="en-US" altLang="ko-KR" dirty="0" smtClean="0"/>
              <a:t>2. </a:t>
            </a:r>
            <a:r>
              <a:rPr lang="ko-KR" altLang="en-US" dirty="0" smtClean="0"/>
              <a:t>치밀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치밀</a:t>
            </a:r>
            <a:endParaRPr lang="en-US" altLang="ko-KR" dirty="0" smtClean="0"/>
          </a:p>
          <a:p>
            <a:r>
              <a:rPr lang="en-US" altLang="ko-KR" dirty="0" smtClean="0"/>
              <a:t>3. </a:t>
            </a:r>
            <a:r>
              <a:rPr lang="ko-KR" altLang="en-US" dirty="0" err="1" smtClean="0"/>
              <a:t>양성석회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</a:t>
            </a:r>
            <a:r>
              <a:rPr lang="ko-KR" altLang="en-US" dirty="0"/>
              <a:t>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r>
              <a:rPr lang="en-US" altLang="ko-KR" dirty="0" smtClean="0"/>
              <a:t>4. </a:t>
            </a:r>
            <a:r>
              <a:rPr lang="ko-KR" altLang="en-US" dirty="0" err="1" smtClean="0"/>
              <a:t>미세석회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r>
              <a:rPr lang="en-US" altLang="ko-KR" dirty="0" smtClean="0"/>
              <a:t>5. </a:t>
            </a:r>
            <a:r>
              <a:rPr lang="ko-KR" altLang="en-US" dirty="0" err="1" smtClean="0"/>
              <a:t>미세유보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r>
              <a:rPr lang="en-US" altLang="ko-KR" dirty="0" smtClean="0"/>
              <a:t>6.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r>
              <a:rPr lang="en-US" altLang="ko-KR" dirty="0" smtClean="0"/>
              <a:t>7. </a:t>
            </a:r>
            <a:r>
              <a:rPr lang="ko-KR" altLang="en-US" dirty="0" err="1" smtClean="0"/>
              <a:t>비대칭유보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r>
              <a:rPr lang="en-US" altLang="ko-KR" dirty="0" smtClean="0"/>
              <a:t>8. </a:t>
            </a:r>
            <a:r>
              <a:rPr lang="ko-KR" altLang="en-US" dirty="0" err="1" smtClean="0"/>
              <a:t>비대칭양성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+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r>
              <a:rPr lang="en-US" altLang="ko-KR" dirty="0" smtClean="0"/>
              <a:t>9. </a:t>
            </a:r>
            <a:r>
              <a:rPr lang="ko-KR" altLang="en-US" dirty="0" smtClean="0"/>
              <a:t>비대칭미세유보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+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935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700087"/>
            <a:ext cx="7277100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14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687" y="752475"/>
            <a:ext cx="7286625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402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766762"/>
            <a:ext cx="727710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35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637" y="766762"/>
            <a:ext cx="7324725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6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0" y="757237"/>
            <a:ext cx="723900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03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637" y="742950"/>
            <a:ext cx="732472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37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728662"/>
            <a:ext cx="736282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01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7725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위암 버튼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1679924"/>
            <a:ext cx="9144000" cy="4135437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위축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</a:p>
          <a:p>
            <a:r>
              <a:rPr lang="en-US" altLang="ko-KR" dirty="0" smtClean="0"/>
              <a:t>2. </a:t>
            </a:r>
            <a:r>
              <a:rPr lang="ko-KR" altLang="en-US" dirty="0" smtClean="0"/>
              <a:t>미란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</a:t>
            </a:r>
          </a:p>
          <a:p>
            <a:r>
              <a:rPr lang="en-US" altLang="ko-KR" dirty="0" smtClean="0"/>
              <a:t>3. </a:t>
            </a:r>
            <a:r>
              <a:rPr lang="ko-KR" altLang="en-US" dirty="0" smtClean="0"/>
              <a:t>위축 미란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</a:t>
            </a:r>
          </a:p>
          <a:p>
            <a:r>
              <a:rPr lang="en-US" altLang="ko-KR" dirty="0" smtClean="0"/>
              <a:t>4. </a:t>
            </a:r>
            <a:r>
              <a:rPr lang="ko-KR" altLang="en-US" dirty="0" smtClean="0"/>
              <a:t>위축 식도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endParaRPr lang="ko-KR" altLang="en-US" dirty="0" smtClean="0"/>
          </a:p>
          <a:p>
            <a:r>
              <a:rPr lang="en-US" altLang="ko-KR" dirty="0" smtClean="0"/>
              <a:t>5. </a:t>
            </a:r>
            <a:r>
              <a:rPr lang="ko-KR" altLang="en-US" dirty="0" smtClean="0"/>
              <a:t>조직검사</a:t>
            </a:r>
          </a:p>
          <a:p>
            <a:r>
              <a:rPr lang="en-US" altLang="ko-KR" dirty="0" smtClean="0"/>
              <a:t>6. </a:t>
            </a:r>
            <a:r>
              <a:rPr lang="ko-KR" altLang="en-US" dirty="0" err="1" smtClean="0"/>
              <a:t>표재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</a:t>
            </a:r>
          </a:p>
          <a:p>
            <a:r>
              <a:rPr lang="en-US" altLang="ko-KR" dirty="0" smtClean="0"/>
              <a:t>7. </a:t>
            </a:r>
            <a:r>
              <a:rPr lang="ko-KR" altLang="en-US" dirty="0" err="1" smtClean="0"/>
              <a:t>표재</a:t>
            </a:r>
            <a:r>
              <a:rPr lang="ko-KR" altLang="en-US" dirty="0" smtClean="0"/>
              <a:t> 위축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</a:p>
          <a:p>
            <a:r>
              <a:rPr lang="en-US" altLang="ko-KR" dirty="0" smtClean="0"/>
              <a:t>8. </a:t>
            </a:r>
            <a:r>
              <a:rPr lang="ko-KR" altLang="en-US" dirty="0" err="1" smtClean="0"/>
              <a:t>표재</a:t>
            </a:r>
            <a:r>
              <a:rPr lang="ko-KR" altLang="en-US" dirty="0" smtClean="0"/>
              <a:t> 식도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r>
              <a:rPr lang="ko-KR" altLang="en-US" dirty="0" smtClean="0"/>
              <a:t> </a:t>
            </a:r>
          </a:p>
          <a:p>
            <a:r>
              <a:rPr lang="en-US" altLang="ko-KR" dirty="0" smtClean="0"/>
              <a:t>9. </a:t>
            </a:r>
            <a:r>
              <a:rPr lang="ko-KR" altLang="en-US" dirty="0" err="1" smtClean="0"/>
              <a:t>장상피화생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장상피화생을 동반한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0850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162" y="762000"/>
            <a:ext cx="73056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47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738187"/>
            <a:ext cx="7315200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26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자궁 버튼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ko-KR" altLang="en-US" dirty="0"/>
              <a:t>정상</a:t>
            </a:r>
            <a:r>
              <a:rPr lang="en-US" altLang="ko-KR" dirty="0"/>
              <a:t>1: </a:t>
            </a:r>
            <a:r>
              <a:rPr lang="ko-KR" altLang="en-US" dirty="0" err="1"/>
              <a:t>선상피세포</a:t>
            </a:r>
            <a:r>
              <a:rPr lang="ko-KR" altLang="en-US" dirty="0"/>
              <a:t> 유</a:t>
            </a:r>
            <a:r>
              <a:rPr lang="en-US" altLang="ko-KR" dirty="0"/>
              <a:t>, </a:t>
            </a:r>
            <a:r>
              <a:rPr lang="ko-KR" altLang="en-US" dirty="0"/>
              <a:t>음성</a:t>
            </a:r>
          </a:p>
          <a:p>
            <a:pPr marL="514350" indent="-514350">
              <a:buAutoNum type="arabicPeriod"/>
            </a:pPr>
            <a:r>
              <a:rPr lang="ko-KR" altLang="en-US" dirty="0"/>
              <a:t>정상</a:t>
            </a:r>
            <a:r>
              <a:rPr lang="en-US" altLang="ko-KR" dirty="0"/>
              <a:t>2: </a:t>
            </a:r>
            <a:r>
              <a:rPr lang="ko-KR" altLang="en-US" dirty="0" err="1"/>
              <a:t>선상피세포</a:t>
            </a:r>
            <a:r>
              <a:rPr lang="ko-KR" altLang="en-US" dirty="0"/>
              <a:t> 무</a:t>
            </a:r>
            <a:r>
              <a:rPr lang="en-US" altLang="ko-KR" dirty="0"/>
              <a:t>, </a:t>
            </a:r>
            <a:r>
              <a:rPr lang="ko-KR" altLang="en-US" dirty="0"/>
              <a:t>음성</a:t>
            </a:r>
          </a:p>
          <a:p>
            <a:pPr marL="514350" indent="-514350">
              <a:buAutoNum type="arabicPeriod"/>
            </a:pPr>
            <a:r>
              <a:rPr lang="ko-KR" altLang="en-US" dirty="0"/>
              <a:t>위축</a:t>
            </a:r>
            <a:r>
              <a:rPr lang="en-US" altLang="ko-KR" dirty="0"/>
              <a:t>1: </a:t>
            </a:r>
            <a:r>
              <a:rPr lang="ko-KR" altLang="en-US" dirty="0" err="1"/>
              <a:t>선상피세포</a:t>
            </a:r>
            <a:r>
              <a:rPr lang="ko-KR" altLang="en-US" dirty="0"/>
              <a:t> 유</a:t>
            </a:r>
            <a:r>
              <a:rPr lang="en-US" altLang="ko-KR" dirty="0"/>
              <a:t>, </a:t>
            </a:r>
            <a:r>
              <a:rPr lang="ko-KR" altLang="en-US" dirty="0" err="1"/>
              <a:t>위축질염</a:t>
            </a:r>
            <a:endParaRPr lang="ko-KR" altLang="en-US" dirty="0"/>
          </a:p>
          <a:p>
            <a:pPr marL="514350" indent="-514350">
              <a:buAutoNum type="arabicPeriod"/>
            </a:pPr>
            <a:r>
              <a:rPr lang="ko-KR" altLang="en-US" dirty="0"/>
              <a:t>위축</a:t>
            </a:r>
            <a:r>
              <a:rPr lang="en-US" altLang="ko-KR" dirty="0"/>
              <a:t>2: </a:t>
            </a:r>
            <a:r>
              <a:rPr lang="ko-KR" altLang="en-US" dirty="0" err="1"/>
              <a:t>선상피세포</a:t>
            </a:r>
            <a:r>
              <a:rPr lang="ko-KR" altLang="en-US" dirty="0"/>
              <a:t> 무</a:t>
            </a:r>
            <a:r>
              <a:rPr lang="en-US" altLang="ko-KR" dirty="0"/>
              <a:t>, </a:t>
            </a:r>
            <a:r>
              <a:rPr lang="ko-KR" altLang="en-US" dirty="0" err="1"/>
              <a:t>위축질염</a:t>
            </a:r>
            <a:endParaRPr lang="ko-KR" altLang="en-US" dirty="0"/>
          </a:p>
          <a:p>
            <a:pPr marL="514350" indent="-514350">
              <a:buAutoNum type="arabicPeriod"/>
            </a:pPr>
            <a:r>
              <a:rPr lang="ko-KR" altLang="en-US" dirty="0"/>
              <a:t>반응</a:t>
            </a:r>
            <a:r>
              <a:rPr lang="en-US" altLang="ko-KR" dirty="0"/>
              <a:t>: </a:t>
            </a:r>
            <a:r>
              <a:rPr lang="ko-KR" altLang="en-US" dirty="0" err="1"/>
              <a:t>반응성</a:t>
            </a:r>
            <a:r>
              <a:rPr lang="ko-KR" altLang="en-US" dirty="0"/>
              <a:t> 세포 변화</a:t>
            </a:r>
          </a:p>
          <a:p>
            <a:pPr marL="514350" indent="-514350">
              <a:buAutoNum type="arabicPeriod"/>
            </a:pPr>
            <a:r>
              <a:rPr lang="ko-KR" altLang="en-US" dirty="0" err="1"/>
              <a:t>세균분포</a:t>
            </a:r>
            <a:r>
              <a:rPr lang="en-US" altLang="ko-KR" dirty="0"/>
              <a:t>: </a:t>
            </a:r>
            <a:r>
              <a:rPr lang="ko-KR" altLang="en-US" dirty="0" err="1"/>
              <a:t>질세균분포</a:t>
            </a:r>
            <a:r>
              <a:rPr lang="ko-KR" altLang="en-US" dirty="0"/>
              <a:t> 변화</a:t>
            </a:r>
          </a:p>
          <a:p>
            <a:pPr marL="514350" indent="-514350">
              <a:buAutoNum type="arabicPeriod"/>
            </a:pPr>
            <a:r>
              <a:rPr lang="ko-KR" altLang="en-US" dirty="0" err="1"/>
              <a:t>내막세포</a:t>
            </a:r>
            <a:r>
              <a:rPr lang="en-US" altLang="ko-KR" dirty="0"/>
              <a:t>: </a:t>
            </a:r>
            <a:r>
              <a:rPr lang="ko-KR" altLang="en-US" dirty="0" smtClean="0"/>
              <a:t>자궁내막세포출현</a:t>
            </a:r>
            <a:endParaRPr lang="en-US" altLang="ko-KR" dirty="0" smtClean="0"/>
          </a:p>
          <a:p>
            <a:pPr marL="514350" indent="-514350">
              <a:buAutoNum type="arabicPeriod"/>
            </a:pPr>
            <a:r>
              <a:rPr lang="en-US" altLang="ko-KR" dirty="0" smtClean="0"/>
              <a:t>ASC-US: </a:t>
            </a:r>
            <a:r>
              <a:rPr lang="ko-KR" altLang="en-US" dirty="0" smtClean="0"/>
              <a:t>비정형 편평상피세포</a:t>
            </a:r>
            <a:r>
              <a:rPr lang="en-US" altLang="ko-KR" dirty="0" smtClean="0"/>
              <a:t>-</a:t>
            </a:r>
            <a:r>
              <a:rPr lang="ko-KR" altLang="en-US" dirty="0" smtClean="0"/>
              <a:t>일반</a:t>
            </a:r>
            <a:endParaRPr lang="en-US" altLang="ko-KR" dirty="0" smtClean="0"/>
          </a:p>
          <a:p>
            <a:pPr marL="514350" indent="-514350">
              <a:buAutoNum type="arabicPeriod"/>
            </a:pPr>
            <a:r>
              <a:rPr lang="en-US" altLang="ko-KR" dirty="0" smtClean="0"/>
              <a:t>ASC-H: </a:t>
            </a:r>
            <a:r>
              <a:rPr lang="ko-KR" altLang="en-US" dirty="0" smtClean="0"/>
              <a:t>비정형 편평상피세포</a:t>
            </a:r>
            <a:r>
              <a:rPr lang="en-US" altLang="ko-KR" dirty="0" smtClean="0"/>
              <a:t>-</a:t>
            </a:r>
            <a:r>
              <a:rPr lang="ko-KR" altLang="en-US" dirty="0" smtClean="0"/>
              <a:t>고위험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503958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12" y="490537"/>
            <a:ext cx="7343775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67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461962"/>
            <a:ext cx="735330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25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681037"/>
            <a:ext cx="73628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17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12" y="642937"/>
            <a:ext cx="7343775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73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585787"/>
            <a:ext cx="735330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72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514350"/>
            <a:ext cx="73152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17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212" y="1197245"/>
            <a:ext cx="736282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21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62" y="857250"/>
            <a:ext cx="73818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29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423862"/>
            <a:ext cx="7362825" cy="60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961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419100"/>
            <a:ext cx="73152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70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간암 버튼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/>
              <a:t>1. </a:t>
            </a:r>
            <a:r>
              <a:rPr lang="ko-KR" altLang="en-US" dirty="0"/>
              <a:t>정상</a:t>
            </a:r>
          </a:p>
          <a:p>
            <a:pPr marL="0" indent="0">
              <a:buNone/>
            </a:pPr>
            <a:r>
              <a:rPr lang="en-US" altLang="ko-KR" dirty="0"/>
              <a:t>2. </a:t>
            </a:r>
            <a:r>
              <a:rPr lang="ko-KR" altLang="en-US" dirty="0" smtClean="0"/>
              <a:t>지방간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3. </a:t>
            </a:r>
            <a:r>
              <a:rPr lang="ko-KR" altLang="en-US" dirty="0" err="1" smtClean="0"/>
              <a:t>거친에코상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4. </a:t>
            </a:r>
            <a:r>
              <a:rPr lang="ko-KR" altLang="en-US" dirty="0" err="1"/>
              <a:t>간경변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5. </a:t>
            </a:r>
            <a:r>
              <a:rPr lang="ko-KR" altLang="en-US" dirty="0" err="1"/>
              <a:t>간낭종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6. </a:t>
            </a:r>
            <a:r>
              <a:rPr lang="ko-KR" altLang="en-US" dirty="0"/>
              <a:t>담낭 </a:t>
            </a:r>
            <a:r>
              <a:rPr lang="ko-KR" altLang="en-US" dirty="0" err="1"/>
              <a:t>용종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7. </a:t>
            </a:r>
            <a:r>
              <a:rPr lang="ko-KR" altLang="en-US" dirty="0" smtClean="0"/>
              <a:t>지방간 </a:t>
            </a:r>
            <a:r>
              <a:rPr lang="ko-KR" altLang="en-US" dirty="0" err="1" smtClean="0"/>
              <a:t>낭종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지방간 </a:t>
            </a:r>
            <a:r>
              <a:rPr lang="en-US" altLang="ko-KR" dirty="0"/>
              <a:t>+ </a:t>
            </a:r>
            <a:r>
              <a:rPr lang="ko-KR" altLang="en-US" dirty="0" err="1"/>
              <a:t>간낭종</a:t>
            </a:r>
            <a:r>
              <a:rPr lang="ko-KR" altLang="en-US" dirty="0"/>
              <a:t> </a:t>
            </a:r>
          </a:p>
          <a:p>
            <a:pPr marL="0" indent="0">
              <a:buNone/>
            </a:pPr>
            <a:r>
              <a:rPr lang="en-US" altLang="ko-KR" dirty="0"/>
              <a:t>8. </a:t>
            </a:r>
            <a:r>
              <a:rPr lang="ko-KR" altLang="en-US" dirty="0" smtClean="0"/>
              <a:t>거친 </a:t>
            </a:r>
            <a:r>
              <a:rPr lang="ko-KR" altLang="en-US" dirty="0" err="1" smtClean="0"/>
              <a:t>낭종</a:t>
            </a:r>
            <a:r>
              <a:rPr lang="en-US" altLang="ko-KR" dirty="0" smtClean="0"/>
              <a:t>: </a:t>
            </a:r>
            <a:r>
              <a:rPr lang="ko-KR" altLang="en-US" dirty="0" smtClean="0"/>
              <a:t>거친 </a:t>
            </a:r>
            <a:r>
              <a:rPr lang="ko-KR" altLang="en-US" dirty="0" err="1" smtClean="0"/>
              <a:t>에코상</a:t>
            </a:r>
            <a:r>
              <a:rPr lang="ko-KR" altLang="en-US" dirty="0" smtClean="0"/>
              <a:t> </a:t>
            </a:r>
            <a:r>
              <a:rPr lang="en-US" altLang="ko-KR" dirty="0"/>
              <a:t>+ </a:t>
            </a:r>
            <a:r>
              <a:rPr lang="ko-KR" altLang="en-US" dirty="0" err="1"/>
              <a:t>간낭종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9.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비장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</a:t>
            </a:r>
            <a:r>
              <a:rPr lang="en-US" altLang="ko-KR" dirty="0"/>
              <a:t>+ </a:t>
            </a:r>
            <a:r>
              <a:rPr lang="ko-KR" altLang="en-US" dirty="0" err="1"/>
              <a:t>비장종대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79702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212" y="738187"/>
            <a:ext cx="726757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92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5" y="757237"/>
            <a:ext cx="733425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863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650" y="652462"/>
            <a:ext cx="7124700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49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512" y="771525"/>
            <a:ext cx="7038975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129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900" y="642937"/>
            <a:ext cx="69342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80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050" y="690562"/>
            <a:ext cx="681990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102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325" y="471487"/>
            <a:ext cx="699135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10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838200"/>
            <a:ext cx="736282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063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850" y="466725"/>
            <a:ext cx="6972300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058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471487"/>
            <a:ext cx="727710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169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대장 버튼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/>
              <a:t>1. </a:t>
            </a:r>
            <a:r>
              <a:rPr lang="ko-KR" altLang="en-US" dirty="0" err="1" smtClean="0"/>
              <a:t>대장음성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2. </a:t>
            </a:r>
            <a:r>
              <a:rPr lang="ko-KR" altLang="en-US" dirty="0" err="1" smtClean="0"/>
              <a:t>대장양성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3.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: </a:t>
            </a:r>
            <a:r>
              <a:rPr lang="ko-KR" altLang="en-US" dirty="0" smtClean="0"/>
              <a:t>대장경 이상 소견 없음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4. </a:t>
            </a:r>
            <a:r>
              <a:rPr lang="ko-KR" altLang="en-US" dirty="0" err="1" smtClean="0"/>
              <a:t>치핵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5. </a:t>
            </a:r>
            <a:r>
              <a:rPr lang="ko-KR" altLang="en-US" dirty="0" err="1" smtClean="0"/>
              <a:t>과형성용종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6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저도선종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7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고도선종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9750121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325" y="438729"/>
            <a:ext cx="717232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681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474" y="658619"/>
            <a:ext cx="708660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276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75" y="571500"/>
            <a:ext cx="718185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42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685800"/>
            <a:ext cx="736282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103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162" y="528637"/>
            <a:ext cx="730567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577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523875"/>
            <a:ext cx="7362825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406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687" y="547687"/>
            <a:ext cx="728662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70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5" y="733425"/>
            <a:ext cx="733425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72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5" y="833437"/>
            <a:ext cx="7334250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9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262" y="742950"/>
            <a:ext cx="72294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7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823912"/>
            <a:ext cx="73533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03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814387"/>
            <a:ext cx="7362825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25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2596</Words>
  <Application>Microsoft Office PowerPoint</Application>
  <PresentationFormat>와이드스크린</PresentationFormat>
  <Paragraphs>225</Paragraphs>
  <Slides>49</Slides>
  <Notes>45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49</vt:i4>
      </vt:variant>
    </vt:vector>
  </HeadingPairs>
  <TitlesOfParts>
    <vt:vector size="52" baseType="lpstr">
      <vt:lpstr>맑은 고딕</vt:lpstr>
      <vt:lpstr>Arial</vt:lpstr>
      <vt:lpstr>Office 테마</vt:lpstr>
      <vt:lpstr>PowerPoint 프레젠테이션</vt:lpstr>
      <vt:lpstr>위암 버튼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유방 버튼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자궁 버튼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간암 버튼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대장 버튼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3</cp:revision>
  <dcterms:created xsi:type="dcterms:W3CDTF">2026-01-27T07:15:17Z</dcterms:created>
  <dcterms:modified xsi:type="dcterms:W3CDTF">2026-01-27T07:56:10Z</dcterms:modified>
</cp:coreProperties>
</file>