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5029" autoAdjust="0"/>
  </p:normalViewPr>
  <p:slideViewPr>
    <p:cSldViewPr snapToGrid="0">
      <p:cViewPr varScale="1">
        <p:scale>
          <a:sx n="86" d="100"/>
          <a:sy n="86" d="100"/>
        </p:scale>
        <p:origin x="14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682B6D-92CF-4B17-9D25-31E2F594A40B}" type="datetimeFigureOut">
              <a:rPr lang="ko-KR" altLang="en-US" smtClean="0"/>
              <a:t>2026-02-05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D58A9-3DF5-4DEB-A5B3-A558C3651B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32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 smtClean="0"/>
              <a:t>표재</a:t>
            </a:r>
            <a:r>
              <a:rPr lang="ko-KR" altLang="en-US" dirty="0" smtClean="0"/>
              <a:t> </a:t>
            </a:r>
            <a:r>
              <a:rPr lang="ko-KR" altLang="en-US" dirty="0" smtClean="0"/>
              <a:t>식도</a:t>
            </a:r>
            <a:r>
              <a:rPr lang="en-US" altLang="ko-KR" dirty="0" smtClean="0"/>
              <a:t>: </a:t>
            </a:r>
            <a:r>
              <a:rPr lang="ko-KR" altLang="en-US" dirty="0" smtClean="0"/>
              <a:t>표재성 위염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역류성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식도염</a:t>
            </a:r>
            <a:r>
              <a:rPr lang="ko-KR" altLang="en-US" dirty="0" smtClean="0"/>
              <a:t> </a:t>
            </a:r>
          </a:p>
          <a:p>
            <a:endParaRPr lang="en-US" altLang="ko-KR" dirty="0" smtClean="0"/>
          </a:p>
          <a:p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위내시경검사상 표재성 위염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역류성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식도염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소견입니다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표재성 위염은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위점막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표면에 염증이 발생한 것입니다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역류성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식도염은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위산이 역류하여 식도 점막에 일어난 만성 염증입니다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속쓰림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소화 불량 등의 증상이 있다면 소화기내과 진료를 받으시고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증상이 없다면 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년마다 정기적인 위내시경 검사를 권합니다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913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55B4E-E6C4-42BB-BB3A-8A8082CB7B05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5792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비대칭</a:t>
            </a:r>
            <a:r>
              <a:rPr lang="en-US" altLang="ko-KR" dirty="0" smtClean="0"/>
              <a:t>: </a:t>
            </a:r>
            <a:r>
              <a:rPr lang="ko-KR" altLang="en-US" dirty="0" smtClean="0"/>
              <a:t>비대칭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판정유보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유방촬영검사상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ㅇ측</a:t>
            </a:r>
            <a:r>
              <a:rPr lang="ko-KR" altLang="en-US" dirty="0" smtClean="0"/>
              <a:t> 유방에 비대칭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양측 유방에 </a:t>
            </a:r>
            <a:r>
              <a:rPr lang="ko-KR" altLang="en-US" dirty="0" err="1" smtClean="0"/>
              <a:t>치밀유방</a:t>
            </a:r>
            <a:r>
              <a:rPr lang="ko-KR" altLang="en-US" dirty="0" smtClean="0"/>
              <a:t> 소견입니다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유방이 비대칭적으로 보여 보다 자세한 검사가 필요합니다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치밀유방의</a:t>
            </a:r>
            <a:r>
              <a:rPr lang="ko-KR" altLang="en-US" dirty="0" smtClean="0"/>
              <a:t> 경우 조직이 치밀하여 </a:t>
            </a:r>
            <a:r>
              <a:rPr lang="ko-KR" altLang="en-US" dirty="0" err="1" smtClean="0"/>
              <a:t>병변의</a:t>
            </a:r>
            <a:r>
              <a:rPr lang="ko-KR" altLang="en-US" dirty="0" smtClean="0"/>
              <a:t> 발견이 어려울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상기 소견에 대한 보다 정확한 진단을 위해 </a:t>
            </a:r>
            <a:r>
              <a:rPr lang="ko-KR" altLang="en-US" dirty="0" err="1" smtClean="0"/>
              <a:t>유방외과를</a:t>
            </a:r>
            <a:r>
              <a:rPr lang="ko-KR" altLang="en-US" dirty="0" smtClean="0"/>
              <a:t> 방문하시어 유방초음파 및 유방확대촬영 등 </a:t>
            </a:r>
            <a:r>
              <a:rPr lang="ko-KR" altLang="en-US" dirty="0" err="1" smtClean="0"/>
              <a:t>추가검사에</a:t>
            </a:r>
            <a:r>
              <a:rPr lang="ko-KR" altLang="en-US" dirty="0" smtClean="0"/>
              <a:t> 대한 </a:t>
            </a:r>
            <a:r>
              <a:rPr lang="ko-KR" altLang="en-US" dirty="0" err="1" smtClean="0"/>
              <a:t>진료상담</a:t>
            </a:r>
            <a:r>
              <a:rPr lang="ko-KR" altLang="en-US" dirty="0" smtClean="0"/>
              <a:t>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2105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55B4E-E6C4-42BB-BB3A-8A8082CB7B05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1156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 smtClean="0"/>
              <a:t>간경변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 </a:t>
            </a:r>
            <a:r>
              <a:rPr lang="ko-KR" altLang="en-US" dirty="0" err="1" smtClean="0"/>
              <a:t>간경변</a:t>
            </a:r>
            <a:r>
              <a:rPr lang="ko-KR" altLang="en-US" dirty="0" smtClean="0"/>
              <a:t> 소견이며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간암 수치는 정상입니다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간경변이란</a:t>
            </a:r>
            <a:r>
              <a:rPr lang="ko-KR" altLang="en-US" dirty="0" smtClean="0"/>
              <a:t> 만성 염증에 의해 간이 점점 작아지고 단단해지는 상태를 말합니다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치료하지 않은 </a:t>
            </a:r>
            <a:r>
              <a:rPr lang="ko-KR" altLang="en-US" dirty="0" err="1" smtClean="0"/>
              <a:t>간경변은</a:t>
            </a:r>
            <a:r>
              <a:rPr lang="ko-KR" altLang="en-US" dirty="0" smtClean="0"/>
              <a:t> 전신적인 합병증 및 간암으로 진행할 가능성이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상기 소견에 대한 보다 정확한 진단을 위해 소화기내과 진료 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2351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55B4E-E6C4-42BB-BB3A-8A8082CB7B05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16976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 smtClean="0"/>
              <a:t>간경변</a:t>
            </a:r>
            <a:r>
              <a:rPr lang="ko-KR" altLang="en-US" dirty="0" smtClean="0"/>
              <a:t> </a:t>
            </a:r>
            <a:r>
              <a:rPr lang="ko-KR" altLang="en-US" dirty="0" smtClean="0"/>
              <a:t>비장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간경변</a:t>
            </a:r>
            <a:r>
              <a:rPr lang="ko-KR" altLang="en-US" dirty="0" smtClean="0"/>
              <a:t>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비장종대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 </a:t>
            </a:r>
            <a:r>
              <a:rPr lang="ko-KR" altLang="en-US" dirty="0" err="1" smtClean="0"/>
              <a:t>간경변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비장종대</a:t>
            </a:r>
            <a:r>
              <a:rPr lang="ko-KR" altLang="en-US" dirty="0" smtClean="0"/>
              <a:t> 소견이며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간암 수치는 정상입니다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간경변이란</a:t>
            </a:r>
            <a:r>
              <a:rPr lang="ko-KR" altLang="en-US" dirty="0" smtClean="0"/>
              <a:t> 만성 염증에 의해 간이 점점 작아지고 단단해지는 상태를 말합니다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치료하지 않은 </a:t>
            </a:r>
            <a:r>
              <a:rPr lang="ko-KR" altLang="en-US" dirty="0" err="1" smtClean="0"/>
              <a:t>간경변은</a:t>
            </a:r>
            <a:r>
              <a:rPr lang="ko-KR" altLang="en-US" dirty="0" smtClean="0"/>
              <a:t> 전신적인 합병증 및 간암으로 진행할 가능성이 있습니다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비장종대는</a:t>
            </a:r>
            <a:r>
              <a:rPr lang="ko-KR" altLang="en-US" dirty="0" smtClean="0"/>
              <a:t> 비장이 정상보다 커진 것으로 </a:t>
            </a:r>
            <a:r>
              <a:rPr lang="ko-KR" altLang="en-US" dirty="0" err="1" smtClean="0"/>
              <a:t>간경변증에</a:t>
            </a:r>
            <a:r>
              <a:rPr lang="ko-KR" altLang="en-US" dirty="0" smtClean="0"/>
              <a:t> 따른 합병증으로 보입니다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상기 소견에 대한 보다 정확한 진단을 위해 소화기내과 진료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6476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9992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7519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4754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4202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5476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446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519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5167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2750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0388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8702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F82F0-AE7A-4D47-B3A2-3A59AD04BC17}" type="datetimeFigureOut">
              <a:rPr lang="ko-KR" altLang="en-US" smtClean="0"/>
              <a:t>2026-02-05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3322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단축키 신설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3650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6512" y="771525"/>
            <a:ext cx="7038975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090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간암 </a:t>
            </a:r>
            <a:r>
              <a:rPr lang="ko-KR" altLang="en-US" dirty="0" err="1" smtClean="0"/>
              <a:t>신규건</a:t>
            </a:r>
            <a:r>
              <a:rPr lang="ko-KR" altLang="en-US" dirty="0" smtClean="0"/>
              <a:t> </a:t>
            </a:r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371600" y="1825625"/>
            <a:ext cx="99822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dirty="0" smtClean="0"/>
          </a:p>
          <a:p>
            <a:r>
              <a:rPr lang="ko-KR" altLang="en-US" dirty="0" err="1" smtClean="0"/>
              <a:t>간경변</a:t>
            </a:r>
            <a:r>
              <a:rPr lang="ko-KR" altLang="en-US" dirty="0" smtClean="0"/>
              <a:t> 비장</a:t>
            </a:r>
            <a:endParaRPr lang="en-US" altLang="ko-KR" dirty="0" smtClean="0"/>
          </a:p>
          <a:p>
            <a:pPr lvl="1"/>
            <a:endParaRPr lang="en-US" altLang="ko-KR" dirty="0"/>
          </a:p>
          <a:p>
            <a:r>
              <a:rPr lang="ko-KR" altLang="en-US" dirty="0" err="1"/>
              <a:t>간초음파</a:t>
            </a:r>
            <a:r>
              <a:rPr lang="ko-KR" altLang="en-US" dirty="0"/>
              <a:t> 검사에서 </a:t>
            </a:r>
            <a:r>
              <a:rPr lang="ko-KR" altLang="en-US" dirty="0" err="1"/>
              <a:t>간경변</a:t>
            </a:r>
            <a:r>
              <a:rPr lang="en-US" altLang="ko-KR" dirty="0"/>
              <a:t>, </a:t>
            </a:r>
            <a:r>
              <a:rPr lang="ko-KR" altLang="en-US" dirty="0" err="1"/>
              <a:t>비장종대</a:t>
            </a:r>
            <a:r>
              <a:rPr lang="ko-KR" altLang="en-US" dirty="0"/>
              <a:t> 소견이며</a:t>
            </a:r>
            <a:r>
              <a:rPr lang="en-US" altLang="ko-KR" dirty="0"/>
              <a:t>, </a:t>
            </a:r>
            <a:r>
              <a:rPr lang="ko-KR" altLang="en-US" dirty="0"/>
              <a:t>간암 수치는 정상입니다</a:t>
            </a:r>
            <a:r>
              <a:rPr lang="en-US" altLang="ko-KR" dirty="0"/>
              <a:t>. </a:t>
            </a:r>
            <a:r>
              <a:rPr lang="ko-KR" altLang="en-US" dirty="0" err="1"/>
              <a:t>간경변이란</a:t>
            </a:r>
            <a:r>
              <a:rPr lang="ko-KR" altLang="en-US" dirty="0"/>
              <a:t> 만성 염증에 의해 간이 점점 작아지고 단단해지는 상태를 말합니다</a:t>
            </a:r>
            <a:r>
              <a:rPr lang="en-US" altLang="ko-KR" dirty="0"/>
              <a:t>. </a:t>
            </a:r>
            <a:r>
              <a:rPr lang="ko-KR" altLang="en-US" dirty="0"/>
              <a:t>치료하지 않은 </a:t>
            </a:r>
            <a:r>
              <a:rPr lang="ko-KR" altLang="en-US" dirty="0" err="1"/>
              <a:t>간경변은</a:t>
            </a:r>
            <a:r>
              <a:rPr lang="ko-KR" altLang="en-US" dirty="0"/>
              <a:t> 전신적인 합병증 및 간암으로 진행할 가능성이 있습니다</a:t>
            </a:r>
            <a:r>
              <a:rPr lang="en-US" altLang="ko-KR" dirty="0"/>
              <a:t>. </a:t>
            </a:r>
            <a:r>
              <a:rPr lang="ko-KR" altLang="en-US" dirty="0" err="1"/>
              <a:t>비장종대는</a:t>
            </a:r>
            <a:r>
              <a:rPr lang="ko-KR" altLang="en-US" dirty="0"/>
              <a:t> 비장이 정상보다 커진 것으로 </a:t>
            </a:r>
            <a:r>
              <a:rPr lang="ko-KR" altLang="en-US" dirty="0" err="1"/>
              <a:t>간경변증에</a:t>
            </a:r>
            <a:r>
              <a:rPr lang="ko-KR" altLang="en-US" dirty="0"/>
              <a:t> 따른 합병증으로 보입니다</a:t>
            </a:r>
            <a:r>
              <a:rPr lang="en-US" altLang="ko-KR" dirty="0"/>
              <a:t>. </a:t>
            </a:r>
            <a:r>
              <a:rPr lang="ko-KR" altLang="en-US" dirty="0"/>
              <a:t>상기 소견에 대한 보다 정확한 진단을 위해 소화기내과 진료 바랍니다</a:t>
            </a:r>
            <a:r>
              <a:rPr lang="en-US" altLang="ko-KR" dirty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116274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450" y="471487"/>
            <a:ext cx="7277100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904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위암 단축키 신설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1</a:t>
            </a:r>
            <a:r>
              <a:rPr lang="ko-KR" altLang="en-US" dirty="0" smtClean="0"/>
              <a:t>개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0208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위암 </a:t>
            </a:r>
            <a:r>
              <a:rPr lang="ko-KR" altLang="en-US" dirty="0" err="1" smtClean="0"/>
              <a:t>신규건</a:t>
            </a:r>
            <a:r>
              <a:rPr lang="ko-KR" altLang="en-US" dirty="0" smtClean="0"/>
              <a:t> 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이름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표재</a:t>
            </a:r>
            <a:r>
              <a:rPr lang="ko-KR" altLang="en-US" dirty="0" smtClean="0"/>
              <a:t> 식도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소견</a:t>
            </a:r>
            <a:r>
              <a:rPr lang="en-US" altLang="ko-KR" dirty="0" smtClean="0"/>
              <a:t>: </a:t>
            </a:r>
            <a:r>
              <a:rPr lang="ko-KR" altLang="en-US" dirty="0" smtClean="0"/>
              <a:t>위내시경검사상 </a:t>
            </a:r>
            <a:r>
              <a:rPr lang="ko-KR" altLang="en-US" dirty="0"/>
              <a:t>표재성 위염</a:t>
            </a:r>
            <a:r>
              <a:rPr lang="en-US" altLang="ko-KR" dirty="0"/>
              <a:t>, </a:t>
            </a:r>
            <a:r>
              <a:rPr lang="ko-KR" altLang="en-US" dirty="0" err="1"/>
              <a:t>역류성</a:t>
            </a:r>
            <a:r>
              <a:rPr lang="ko-KR" altLang="en-US" dirty="0"/>
              <a:t> </a:t>
            </a:r>
            <a:r>
              <a:rPr lang="ko-KR" altLang="en-US" dirty="0" err="1"/>
              <a:t>식도염</a:t>
            </a:r>
            <a:r>
              <a:rPr lang="ko-KR" altLang="en-US" dirty="0"/>
              <a:t> 소견입니다</a:t>
            </a:r>
            <a:r>
              <a:rPr lang="en-US" altLang="ko-KR" dirty="0"/>
              <a:t>. </a:t>
            </a:r>
            <a:r>
              <a:rPr lang="ko-KR" altLang="en-US" dirty="0"/>
              <a:t>표재성 위염은 </a:t>
            </a:r>
            <a:r>
              <a:rPr lang="ko-KR" altLang="en-US" dirty="0" err="1"/>
              <a:t>위점막</a:t>
            </a:r>
            <a:r>
              <a:rPr lang="ko-KR" altLang="en-US" dirty="0"/>
              <a:t> 표면에 염증이 발생한 것입니다</a:t>
            </a:r>
            <a:r>
              <a:rPr lang="en-US" altLang="ko-KR" dirty="0"/>
              <a:t>. </a:t>
            </a:r>
            <a:r>
              <a:rPr lang="ko-KR" altLang="en-US" dirty="0" err="1"/>
              <a:t>역류성</a:t>
            </a:r>
            <a:r>
              <a:rPr lang="ko-KR" altLang="en-US" dirty="0"/>
              <a:t> </a:t>
            </a:r>
            <a:r>
              <a:rPr lang="ko-KR" altLang="en-US" dirty="0" err="1"/>
              <a:t>식도염은</a:t>
            </a:r>
            <a:r>
              <a:rPr lang="ko-KR" altLang="en-US" dirty="0"/>
              <a:t> 위산이 역류하여 식도 점막에 일어난 만성 염증입니다</a:t>
            </a:r>
            <a:r>
              <a:rPr lang="en-US" altLang="ko-KR" dirty="0"/>
              <a:t>. </a:t>
            </a:r>
            <a:r>
              <a:rPr lang="ko-KR" altLang="en-US" dirty="0" err="1"/>
              <a:t>속쓰림</a:t>
            </a:r>
            <a:r>
              <a:rPr lang="en-US" altLang="ko-KR" dirty="0"/>
              <a:t>, </a:t>
            </a:r>
            <a:r>
              <a:rPr lang="ko-KR" altLang="en-US" dirty="0"/>
              <a:t>소화 불량 등의 증상이 있다면 소화기내과 진료를 받으시고</a:t>
            </a:r>
            <a:r>
              <a:rPr lang="en-US" altLang="ko-KR" dirty="0"/>
              <a:t>, </a:t>
            </a:r>
            <a:r>
              <a:rPr lang="ko-KR" altLang="en-US" dirty="0"/>
              <a:t>증상이 없다면 </a:t>
            </a:r>
            <a:r>
              <a:rPr lang="en-US" altLang="ko-KR" dirty="0"/>
              <a:t>2</a:t>
            </a:r>
            <a:r>
              <a:rPr lang="ko-KR" altLang="en-US" dirty="0"/>
              <a:t>년마다 정기적인 위내시경 검사를 권합니다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8126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5062" y="742950"/>
            <a:ext cx="7381875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762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유방암 단축키 신설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1</a:t>
            </a:r>
            <a:r>
              <a:rPr lang="ko-KR" altLang="en-US" dirty="0" smtClean="0"/>
              <a:t>개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8611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유방암 </a:t>
            </a:r>
            <a:r>
              <a:rPr lang="ko-KR" altLang="en-US" dirty="0" err="1" smtClean="0"/>
              <a:t>신규건</a:t>
            </a:r>
            <a:r>
              <a:rPr lang="ko-KR" altLang="en-US" dirty="0" smtClean="0"/>
              <a:t> 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이름</a:t>
            </a:r>
            <a:r>
              <a:rPr lang="en-US" altLang="ko-KR" dirty="0" smtClean="0"/>
              <a:t>: </a:t>
            </a:r>
            <a:r>
              <a:rPr lang="ko-KR" altLang="en-US" dirty="0" smtClean="0"/>
              <a:t>비대칭</a:t>
            </a:r>
            <a:endParaRPr lang="en-US" altLang="ko-KR" dirty="0"/>
          </a:p>
          <a:p>
            <a:r>
              <a:rPr lang="ko-KR" altLang="en-US" dirty="0" smtClean="0"/>
              <a:t>소견</a:t>
            </a:r>
            <a:r>
              <a:rPr lang="en-US" altLang="ko-KR" dirty="0" smtClean="0"/>
              <a:t>: </a:t>
            </a:r>
            <a:r>
              <a:rPr lang="ko-KR" altLang="en-US" dirty="0" smtClean="0"/>
              <a:t>유방촬영검사상</a:t>
            </a:r>
            <a:r>
              <a:rPr lang="en-US" altLang="ko-KR" dirty="0"/>
              <a:t>, </a:t>
            </a:r>
            <a:r>
              <a:rPr lang="ko-KR" altLang="en-US" dirty="0" err="1"/>
              <a:t>ㅇ측</a:t>
            </a:r>
            <a:r>
              <a:rPr lang="ko-KR" altLang="en-US" dirty="0"/>
              <a:t> 유방에 비대칭</a:t>
            </a:r>
            <a:r>
              <a:rPr lang="en-US" altLang="ko-KR" dirty="0"/>
              <a:t>, </a:t>
            </a:r>
            <a:r>
              <a:rPr lang="ko-KR" altLang="en-US" dirty="0"/>
              <a:t>양측 유방에 </a:t>
            </a:r>
            <a:r>
              <a:rPr lang="ko-KR" altLang="en-US" dirty="0" err="1"/>
              <a:t>치밀유방</a:t>
            </a:r>
            <a:r>
              <a:rPr lang="ko-KR" altLang="en-US" dirty="0"/>
              <a:t> 소견입니다</a:t>
            </a:r>
            <a:r>
              <a:rPr lang="en-US" altLang="ko-KR" dirty="0"/>
              <a:t>. </a:t>
            </a:r>
            <a:r>
              <a:rPr lang="ko-KR" altLang="en-US" dirty="0"/>
              <a:t>유방이 비대칭적으로 보여 보다 자세한 검사가 필요합니다</a:t>
            </a:r>
            <a:r>
              <a:rPr lang="en-US" altLang="ko-KR" dirty="0"/>
              <a:t>. </a:t>
            </a:r>
            <a:r>
              <a:rPr lang="ko-KR" altLang="en-US" dirty="0" err="1"/>
              <a:t>치밀유방의</a:t>
            </a:r>
            <a:r>
              <a:rPr lang="ko-KR" altLang="en-US" dirty="0"/>
              <a:t> 경우 조직이 치밀하여 </a:t>
            </a:r>
            <a:r>
              <a:rPr lang="ko-KR" altLang="en-US" dirty="0" err="1"/>
              <a:t>병변의</a:t>
            </a:r>
            <a:r>
              <a:rPr lang="ko-KR" altLang="en-US" dirty="0"/>
              <a:t> 발견이 어려울 수 있습니다</a:t>
            </a:r>
            <a:r>
              <a:rPr lang="en-US" altLang="ko-KR" dirty="0"/>
              <a:t>. </a:t>
            </a:r>
            <a:r>
              <a:rPr lang="ko-KR" altLang="en-US" dirty="0"/>
              <a:t>상기 소견에 대한 보다 정확한 진단을 위해 </a:t>
            </a:r>
            <a:r>
              <a:rPr lang="ko-KR" altLang="en-US" dirty="0" err="1"/>
              <a:t>유방외과를</a:t>
            </a:r>
            <a:r>
              <a:rPr lang="ko-KR" altLang="en-US" dirty="0"/>
              <a:t> 방문하시어 유방초음파 및 유방확대촬영 등 </a:t>
            </a:r>
            <a:r>
              <a:rPr lang="ko-KR" altLang="en-US" dirty="0" err="1"/>
              <a:t>추가검사에</a:t>
            </a:r>
            <a:r>
              <a:rPr lang="ko-KR" altLang="en-US" dirty="0"/>
              <a:t> 대한 </a:t>
            </a:r>
            <a:r>
              <a:rPr lang="ko-KR" altLang="en-US" dirty="0" err="1"/>
              <a:t>진료상담</a:t>
            </a:r>
            <a:r>
              <a:rPr lang="ko-KR" altLang="en-US" dirty="0"/>
              <a:t> 바랍니다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ko-KR" altLang="en-US" dirty="0"/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39404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587" y="728662"/>
            <a:ext cx="7362825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864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간암 단축키 신설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2</a:t>
            </a:r>
            <a:r>
              <a:rPr lang="ko-KR" altLang="en-US" dirty="0" smtClean="0"/>
              <a:t>개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3978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간암 </a:t>
            </a:r>
            <a:r>
              <a:rPr lang="ko-KR" altLang="en-US" dirty="0" err="1" smtClean="0"/>
              <a:t>신규건</a:t>
            </a:r>
            <a:r>
              <a:rPr lang="ko-KR" altLang="en-US" dirty="0" smtClean="0"/>
              <a:t> 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371600" y="1825625"/>
            <a:ext cx="99822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dirty="0" smtClean="0"/>
          </a:p>
          <a:p>
            <a:r>
              <a:rPr lang="ko-KR" altLang="en-US" dirty="0" err="1" smtClean="0"/>
              <a:t>간경변</a:t>
            </a:r>
            <a:endParaRPr lang="en-US" altLang="ko-KR" dirty="0" smtClean="0"/>
          </a:p>
          <a:p>
            <a:pPr lvl="1"/>
            <a:endParaRPr lang="en-US" altLang="ko-KR" dirty="0"/>
          </a:p>
          <a:p>
            <a:r>
              <a:rPr lang="ko-KR" altLang="en-US" dirty="0" err="1"/>
              <a:t>간초음파</a:t>
            </a:r>
            <a:r>
              <a:rPr lang="ko-KR" altLang="en-US" dirty="0"/>
              <a:t> 검사에서 </a:t>
            </a:r>
            <a:r>
              <a:rPr lang="ko-KR" altLang="en-US" dirty="0" err="1"/>
              <a:t>간경변</a:t>
            </a:r>
            <a:r>
              <a:rPr lang="ko-KR" altLang="en-US" dirty="0"/>
              <a:t> 소견이며</a:t>
            </a:r>
            <a:r>
              <a:rPr lang="en-US" altLang="ko-KR" dirty="0"/>
              <a:t>, </a:t>
            </a:r>
            <a:r>
              <a:rPr lang="ko-KR" altLang="en-US" dirty="0"/>
              <a:t>간암 수치는 정상입니다</a:t>
            </a:r>
            <a:r>
              <a:rPr lang="en-US" altLang="ko-KR" dirty="0"/>
              <a:t>. </a:t>
            </a:r>
            <a:r>
              <a:rPr lang="ko-KR" altLang="en-US" dirty="0" err="1"/>
              <a:t>간경변이란</a:t>
            </a:r>
            <a:r>
              <a:rPr lang="ko-KR" altLang="en-US" dirty="0"/>
              <a:t> 만성 염증에 의해 간이 점점 작아지고 단단해지는 상태를 말합니다</a:t>
            </a:r>
            <a:r>
              <a:rPr lang="en-US" altLang="ko-KR" dirty="0"/>
              <a:t>. </a:t>
            </a:r>
            <a:r>
              <a:rPr lang="ko-KR" altLang="en-US" dirty="0"/>
              <a:t>치료하지 않은 </a:t>
            </a:r>
            <a:r>
              <a:rPr lang="ko-KR" altLang="en-US" dirty="0" err="1"/>
              <a:t>간경변은</a:t>
            </a:r>
            <a:r>
              <a:rPr lang="ko-KR" altLang="en-US" dirty="0"/>
              <a:t> 전신적인 합병증 및 간암으로 진행할 가능성이 있습니다</a:t>
            </a:r>
            <a:r>
              <a:rPr lang="en-US" altLang="ko-KR" dirty="0"/>
              <a:t>. </a:t>
            </a:r>
            <a:r>
              <a:rPr lang="ko-KR" altLang="en-US" dirty="0"/>
              <a:t>상기 소견에 대한 보다 정확한 진단을 위해 소화기내과 진료 바랍니다</a:t>
            </a:r>
            <a:r>
              <a:rPr lang="en-US" altLang="ko-KR" dirty="0"/>
              <a:t>.</a:t>
            </a:r>
            <a:endParaRPr lang="ko-KR" altLang="en-US" dirty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428266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449</Words>
  <Application>Microsoft Office PowerPoint</Application>
  <PresentationFormat>와이드스크린</PresentationFormat>
  <Paragraphs>46</Paragraphs>
  <Slides>12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5" baseType="lpstr">
      <vt:lpstr>맑은 고딕</vt:lpstr>
      <vt:lpstr>Arial</vt:lpstr>
      <vt:lpstr>Office 테마</vt:lpstr>
      <vt:lpstr>단축키 신설</vt:lpstr>
      <vt:lpstr>위암 단축키 신설</vt:lpstr>
      <vt:lpstr>위암 신규건 1</vt:lpstr>
      <vt:lpstr>PowerPoint 프레젠테이션</vt:lpstr>
      <vt:lpstr>유방암 단축키 신설</vt:lpstr>
      <vt:lpstr>유방암 신규건 1</vt:lpstr>
      <vt:lpstr>PowerPoint 프레젠테이션</vt:lpstr>
      <vt:lpstr>간암 단축키 신설</vt:lpstr>
      <vt:lpstr>간암 신규건 1</vt:lpstr>
      <vt:lpstr>PowerPoint 프레젠테이션</vt:lpstr>
      <vt:lpstr>간암 신규건 2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단축키 신설</dc:title>
  <dc:creator>DELL3040</dc:creator>
  <cp:lastModifiedBy>DELL3040</cp:lastModifiedBy>
  <cp:revision>1</cp:revision>
  <dcterms:created xsi:type="dcterms:W3CDTF">2026-02-05T01:42:09Z</dcterms:created>
  <dcterms:modified xsi:type="dcterms:W3CDTF">2026-02-05T07:22:39Z</dcterms:modified>
</cp:coreProperties>
</file>