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337" r:id="rId2"/>
    <p:sldId id="308" r:id="rId3"/>
    <p:sldId id="306" r:id="rId4"/>
    <p:sldId id="258" r:id="rId5"/>
    <p:sldId id="309" r:id="rId6"/>
    <p:sldId id="261" r:id="rId7"/>
    <p:sldId id="310" r:id="rId8"/>
    <p:sldId id="260" r:id="rId9"/>
    <p:sldId id="311" r:id="rId10"/>
    <p:sldId id="264" r:id="rId11"/>
    <p:sldId id="312" r:id="rId12"/>
    <p:sldId id="259" r:id="rId13"/>
    <p:sldId id="313" r:id="rId14"/>
    <p:sldId id="341" r:id="rId15"/>
    <p:sldId id="314" r:id="rId16"/>
    <p:sldId id="263" r:id="rId17"/>
    <p:sldId id="338" r:id="rId18"/>
    <p:sldId id="321" r:id="rId19"/>
    <p:sldId id="268" r:id="rId20"/>
    <p:sldId id="322" r:id="rId21"/>
    <p:sldId id="269" r:id="rId22"/>
    <p:sldId id="339" r:id="rId23"/>
    <p:sldId id="327" r:id="rId24"/>
    <p:sldId id="278" r:id="rId25"/>
    <p:sldId id="329" r:id="rId26"/>
    <p:sldId id="282" r:id="rId27"/>
    <p:sldId id="328" r:id="rId28"/>
    <p:sldId id="284" r:id="rId29"/>
    <p:sldId id="330" r:id="rId30"/>
    <p:sldId id="283" r:id="rId31"/>
    <p:sldId id="331" r:id="rId32"/>
    <p:sldId id="280" r:id="rId33"/>
    <p:sldId id="340" r:id="rId34"/>
    <p:sldId id="332" r:id="rId35"/>
    <p:sldId id="288" r:id="rId36"/>
    <p:sldId id="333" r:id="rId37"/>
    <p:sldId id="289" r:id="rId38"/>
    <p:sldId id="334" r:id="rId39"/>
    <p:sldId id="290" r:id="rId40"/>
    <p:sldId id="342" r:id="rId41"/>
    <p:sldId id="343" r:id="rId42"/>
    <p:sldId id="345" r:id="rId43"/>
    <p:sldId id="346" r:id="rId4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2811" autoAdjust="0"/>
  </p:normalViewPr>
  <p:slideViewPr>
    <p:cSldViewPr snapToGrid="0">
      <p:cViewPr varScale="1">
        <p:scale>
          <a:sx n="95" d="100"/>
          <a:sy n="95" d="100"/>
        </p:scale>
        <p:origin x="11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20828-7E46-41B6-8D1D-412AD8FA1339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55B4E-E6C4-42BB-BB3A-8A8082CB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709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위축</a:t>
            </a:r>
            <a:r>
              <a:rPr lang="en-US" altLang="ko-KR" dirty="0" smtClean="0"/>
              <a:t> 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위내시경검사상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위축성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위염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위축성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위염은 염증과 노화에 의하여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위점막이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얇아진 것입니다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속쓰림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소화 불량 등의 증상이 있다면 소화기내과 진료를 받으시고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위내시경 검사를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492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비치밀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유방촬영검사상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양측 유방 정상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만져지는 병변이 있거나 유두의 습진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혈성 분비물과 같은 증상이 있는 경우 유방외과 진료 바라며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유방암 검진을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2057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9962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치밀유방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치밀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baseline="0" dirty="0" smtClean="0"/>
              <a:t>유방촬영검사상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양측 유방 정상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양측 유방에 </a:t>
            </a:r>
            <a:r>
              <a:rPr lang="ko-KR" altLang="en-US" baseline="0" dirty="0" err="1" smtClean="0"/>
              <a:t>치밀유방</a:t>
            </a:r>
            <a:r>
              <a:rPr lang="ko-KR" altLang="en-US" baseline="0" dirty="0" smtClean="0"/>
              <a:t> 소견입니다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치밀유방의</a:t>
            </a:r>
            <a:r>
              <a:rPr lang="ko-KR" altLang="en-US" baseline="0" dirty="0" smtClean="0"/>
              <a:t> 경우 조직이 치밀하여 </a:t>
            </a:r>
            <a:r>
              <a:rPr lang="ko-KR" altLang="en-US" baseline="0" dirty="0" err="1" smtClean="0"/>
              <a:t>병변의</a:t>
            </a:r>
            <a:r>
              <a:rPr lang="ko-KR" altLang="en-US" baseline="0" dirty="0" smtClean="0"/>
              <a:t> 발견이 어려울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만져지는 병변이 있거나 유두의 습진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혈성 분비물과 같은 증상이 있는 경우 유방외과 진료 바라며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증상이 없다면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년마다 정기적인 유방암 검진을 권합니다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3151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음성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특이소견은</a:t>
            </a:r>
            <a:r>
              <a:rPr lang="ko-KR" altLang="en-US" dirty="0" smtClean="0"/>
              <a:t>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이전 이상 소견이 있었던 경우가 아니면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 후 정기 검진 받으시길 바랍니다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77175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반응세포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반응성</a:t>
            </a:r>
            <a:r>
              <a:rPr lang="ko-KR" altLang="en-US" dirty="0" smtClean="0"/>
              <a:t> 세포 변화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반응성세포</a:t>
            </a:r>
            <a:r>
              <a:rPr lang="ko-KR" altLang="en-US" dirty="0" smtClean="0"/>
              <a:t> 변화</a:t>
            </a:r>
            <a:r>
              <a:rPr lang="en-US" altLang="ko-KR" dirty="0" smtClean="0"/>
              <a:t>(</a:t>
            </a:r>
            <a:r>
              <a:rPr lang="ko-KR" altLang="en-US" dirty="0" smtClean="0"/>
              <a:t>염증을 동반한 양성 </a:t>
            </a:r>
            <a:r>
              <a:rPr lang="ko-KR" altLang="en-US" dirty="0" err="1" smtClean="0"/>
              <a:t>세포변화</a:t>
            </a:r>
            <a:r>
              <a:rPr lang="en-US" altLang="ko-KR" dirty="0" smtClean="0"/>
              <a:t>)</a:t>
            </a:r>
            <a:r>
              <a:rPr lang="ko-KR" altLang="en-US" dirty="0" smtClean="0"/>
              <a:t>가 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반응성세포</a:t>
            </a:r>
            <a:r>
              <a:rPr lang="ko-KR" altLang="en-US" dirty="0" smtClean="0"/>
              <a:t> 변화란 여러 가지 자극에 의한 세포 모양의 변화가 생긴 것입니다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분비물의 증가와 가려움 등의 증상이 동반되었을 경우는 의료기관을 방문하여 진료를 받으시기 바랍니다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</a:t>
            </a:r>
            <a:r>
              <a:rPr lang="ko-KR" altLang="en-US" baseline="0" dirty="0" smtClean="0"/>
              <a:t> 후 </a:t>
            </a:r>
            <a:r>
              <a:rPr lang="ko-KR" altLang="en-US" dirty="0" smtClean="0"/>
              <a:t>정기검진 받으시길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258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내막세포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자궁내막세포출현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자궁경부세포검사에서 자궁내막세포가 관찰됩니다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이는 자궁경부에서 자궁경부 세포가 아니라 자궁내막 세포가 관찰된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월경중</a:t>
            </a:r>
            <a:r>
              <a:rPr lang="ko-KR" altLang="en-US" dirty="0" smtClean="0"/>
              <a:t> 검사를 시행하였을 때 관찰될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자궁내막에 문제가 있는 경우에도 관찰될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산부인과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2412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세균분포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질세균분포</a:t>
            </a:r>
            <a:r>
              <a:rPr lang="ko-KR" altLang="en-US" dirty="0" smtClean="0"/>
              <a:t> 변화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자궁세포검사에서 </a:t>
            </a:r>
            <a:r>
              <a:rPr lang="ko-KR" altLang="en-US" dirty="0" err="1" smtClean="0"/>
              <a:t>질세균</a:t>
            </a:r>
            <a:r>
              <a:rPr lang="ko-KR" altLang="en-US" dirty="0" smtClean="0"/>
              <a:t> 분포 변화 확인되었습니다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질에 </a:t>
            </a:r>
            <a:r>
              <a:rPr lang="ko-KR" altLang="en-US" dirty="0" err="1" smtClean="0"/>
              <a:t>상재하는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정상균의</a:t>
            </a:r>
            <a:r>
              <a:rPr lang="ko-KR" altLang="en-US" dirty="0" smtClean="0"/>
              <a:t> 분포가 바뀌었습니다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대부분 증상이 없고 치료도 필요하지 않지만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드물게 골반내 심한 염증을 일으키기도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분비물의 증가와 악취 나는 질 분비물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골반통증</a:t>
            </a:r>
            <a:r>
              <a:rPr lang="ko-KR" altLang="en-US" dirty="0" smtClean="0"/>
              <a:t> 등의 증상이 동반되었을 경우는 의료기관을 방문하여 진료를 받으시기 바랍니다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 후 정기적인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907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위축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위축질염</a:t>
            </a:r>
            <a:endParaRPr lang="ko-KR" altLang="en-US" dirty="0" smtClean="0"/>
          </a:p>
          <a:p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변화가 관찰됩니다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주로 폐경 이후 여성 호르몬의 부족으로 점액 분비가 부족해져 질 점막이 건조해지는 것입니다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</a:t>
            </a:r>
            <a:r>
              <a:rPr lang="ko-KR" altLang="en-US" dirty="0" err="1" smtClean="0"/>
              <a:t>건조감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성관계시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불편감</a:t>
            </a:r>
            <a:r>
              <a:rPr lang="ko-KR" altLang="en-US" dirty="0" smtClean="0"/>
              <a:t> 등 증상 발생시 진료를 권유합니다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 후 </a:t>
            </a:r>
            <a:r>
              <a:rPr lang="ko-KR" altLang="en-US" dirty="0" smtClean="0"/>
              <a:t>정</a:t>
            </a:r>
            <a:r>
              <a:rPr lang="ko-KR" altLang="en-US" baseline="0" dirty="0" smtClean="0"/>
              <a:t>기</a:t>
            </a:r>
            <a:r>
              <a:rPr lang="ko-KR" altLang="en-US" dirty="0" smtClean="0"/>
              <a:t> 검진을 받으시기 바랍니다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62763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정상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정상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15461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지방간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지방간 소견이며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간암수치는</a:t>
            </a:r>
            <a:r>
              <a:rPr lang="ko-KR" altLang="en-US" dirty="0" smtClean="0"/>
              <a:t>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지방간은 간에 지방이 </a:t>
            </a:r>
            <a:r>
              <a:rPr lang="ko-KR" altLang="en-US" dirty="0" err="1" smtClean="0"/>
              <a:t>침착되어</a:t>
            </a:r>
            <a:r>
              <a:rPr lang="ko-KR" altLang="en-US" dirty="0" smtClean="0"/>
              <a:t> 발생하는 것으로 음주와 비만 등이 주요 원인입니다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적절한 운동과 체중 조절 및 </a:t>
            </a:r>
            <a:r>
              <a:rPr lang="ko-KR" altLang="en-US" dirty="0" err="1" smtClean="0"/>
              <a:t>절주가</a:t>
            </a:r>
            <a:r>
              <a:rPr lang="ko-KR" altLang="en-US" dirty="0" smtClean="0"/>
              <a:t> 필요합니다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</a:t>
            </a:r>
            <a:r>
              <a:rPr lang="ko-KR" altLang="en-US" dirty="0" err="1" smtClean="0"/>
              <a:t>간암검진을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844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위축 식도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식도염은</a:t>
            </a:r>
            <a:r>
              <a:rPr lang="ko-KR" altLang="en-US" dirty="0" smtClean="0"/>
              <a:t> 위산이 역류하여 식도 점막에 일어난 염증입니다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75556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6177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거친에코상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간의 거친 </a:t>
            </a:r>
            <a:r>
              <a:rPr lang="ko-KR" altLang="en-US" dirty="0" err="1" smtClean="0"/>
              <a:t>에코상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거친 에코는 간 실질이 거칠게 보이는 것이며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만성 간질환에서 보일 수 있는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바이러스성 간염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지방간염</a:t>
            </a:r>
            <a:r>
              <a:rPr lang="ko-KR" altLang="en-US" dirty="0" smtClean="0"/>
              <a:t> 등에 의하여 만성간질환이 발생할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</a:t>
            </a:r>
            <a:r>
              <a:rPr lang="ko-KR" altLang="en-US" dirty="0" err="1" smtClean="0"/>
              <a:t>간암검진을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941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위축 미란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위염은 염증 때문에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표면이 국소적으로 벗겨진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846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표재</a:t>
            </a:r>
            <a:r>
              <a:rPr lang="ko-KR" altLang="en-US" dirty="0" smtClean="0"/>
              <a:t> 위축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 dirty="0" smtClean="0"/>
          </a:p>
          <a:p>
            <a:r>
              <a:rPr lang="ko-KR" altLang="en-US" baseline="0" dirty="0" smtClean="0"/>
              <a:t>위내시경검사상 표재성 위염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위축성</a:t>
            </a:r>
            <a:r>
              <a:rPr lang="ko-KR" altLang="en-US" baseline="0" dirty="0" smtClean="0"/>
              <a:t> 위염 소견입니다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표재성 위염은 </a:t>
            </a:r>
            <a:r>
              <a:rPr lang="ko-KR" altLang="en-US" baseline="0" dirty="0" err="1" smtClean="0"/>
              <a:t>위점막</a:t>
            </a:r>
            <a:r>
              <a:rPr lang="ko-KR" altLang="en-US" baseline="0" dirty="0" smtClean="0"/>
              <a:t> 표면에 염증이 발생한 것입니다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위축성</a:t>
            </a:r>
            <a:r>
              <a:rPr lang="ko-KR" altLang="en-US" baseline="0" dirty="0" smtClean="0"/>
              <a:t> 위염은 염증과 노화에 의하여 </a:t>
            </a:r>
            <a:r>
              <a:rPr lang="ko-KR" altLang="en-US" baseline="0" dirty="0" err="1" smtClean="0"/>
              <a:t>위점막이</a:t>
            </a:r>
            <a:r>
              <a:rPr lang="ko-KR" altLang="en-US" baseline="0" dirty="0" smtClean="0"/>
              <a:t> 얇아진 것입니다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속쓰림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소화 불량 등의 증상이 있다면 소화기내과 진료를 받으시고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증상이 없다면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년마다 정기적인 위내시경 검사를 권합니다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697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미란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위염은 염증으로 </a:t>
            </a:r>
            <a:r>
              <a:rPr lang="ko-KR" altLang="en-US" dirty="0" err="1" smtClean="0"/>
              <a:t>위점막</a:t>
            </a:r>
            <a:r>
              <a:rPr lang="ko-KR" altLang="en-US" dirty="0" smtClean="0"/>
              <a:t> 표면이 국소적으로 벗겨진 상태입니다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9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7156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표재</a:t>
            </a:r>
            <a:r>
              <a:rPr lang="ko-KR" altLang="en-US" dirty="0" smtClean="0"/>
              <a:t> 식도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r>
              <a:rPr lang="ko-KR" altLang="en-US" dirty="0" smtClean="0"/>
              <a:t> </a:t>
            </a:r>
          </a:p>
          <a:p>
            <a:endParaRPr lang="en-US" altLang="ko-KR" dirty="0" smtClean="0"/>
          </a:p>
          <a:p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위내시경검사상 표재성 위염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역류성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식도염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표재성 위염은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위점막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표면에 염증이 발생한 것입니다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역류성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식도염은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위산이 역류하여 식도 점막에 일어난 만성 염증입니다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속쓰림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소화 불량 등의 증상이 있다면 소화기내과 진료를 받으시고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위내시경 검사를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0500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 smtClean="0"/>
              <a:t>표재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표재성 위염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표재성 위염은 </a:t>
            </a:r>
            <a:r>
              <a:rPr lang="ko-KR" altLang="en-US" dirty="0" err="1" smtClean="0"/>
              <a:t>위점막</a:t>
            </a:r>
            <a:r>
              <a:rPr lang="ko-KR" altLang="en-US" dirty="0" smtClean="0"/>
              <a:t> 표면에 염증이 발생한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344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55B4E-E6C4-42BB-BB3A-8A8082CB7B05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8795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40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44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1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289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481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048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094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81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35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538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112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5A0D0-6EF2-4088-939C-0540F009EE14}" type="datetimeFigureOut">
              <a:rPr lang="ko-KR" altLang="en-US" smtClean="0"/>
              <a:t>2026-02-11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50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단축키 변경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1558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814387"/>
            <a:ext cx="7362825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25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/>
              <a:t>5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미란위염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엑셀 번호 </a:t>
            </a:r>
            <a:r>
              <a:rPr lang="en-US" altLang="ko-KR" dirty="0" smtClean="0"/>
              <a:t>: 117</a:t>
            </a:r>
          </a:p>
          <a:p>
            <a:r>
              <a:rPr lang="en-US" altLang="ko-KR" dirty="0"/>
              <a:t>'</a:t>
            </a:r>
            <a:r>
              <a:rPr lang="ko-KR" altLang="en-US" dirty="0"/>
              <a:t>위내시경검사상 </a:t>
            </a:r>
            <a:r>
              <a:rPr lang="ko-KR" altLang="en-US" dirty="0" err="1"/>
              <a:t>미란성</a:t>
            </a:r>
            <a:r>
              <a:rPr lang="ko-KR" altLang="en-US" dirty="0"/>
              <a:t> 위염 소견입니다</a:t>
            </a:r>
            <a:r>
              <a:rPr lang="en-US" altLang="ko-KR" dirty="0"/>
              <a:t>. </a:t>
            </a:r>
            <a:r>
              <a:rPr lang="ko-KR" altLang="en-US" dirty="0" err="1"/>
              <a:t>미란성</a:t>
            </a:r>
            <a:r>
              <a:rPr lang="ko-KR" altLang="en-US" dirty="0"/>
              <a:t> 위염은 염증으로 </a:t>
            </a:r>
            <a:r>
              <a:rPr lang="ko-KR" altLang="en-US" dirty="0" err="1"/>
              <a:t>위점막</a:t>
            </a:r>
            <a:r>
              <a:rPr lang="ko-KR" altLang="en-US" dirty="0"/>
              <a:t> 표면이 국소적으로 벗겨진 상태입니다</a:t>
            </a:r>
            <a:r>
              <a:rPr lang="en-US" altLang="ko-KR" dirty="0"/>
              <a:t>. </a:t>
            </a:r>
            <a:r>
              <a:rPr lang="ko-KR" altLang="en-US" dirty="0" err="1"/>
              <a:t>속쓰림</a:t>
            </a:r>
            <a:r>
              <a:rPr lang="en-US" altLang="ko-KR" dirty="0"/>
              <a:t>, </a:t>
            </a:r>
            <a:r>
              <a:rPr lang="ko-KR" altLang="en-US" dirty="0"/>
              <a:t>소화 불량 등의 증상이 있다면 소화기내과 진료를 받으시고</a:t>
            </a:r>
            <a:r>
              <a:rPr lang="en-US" altLang="ko-KR" dirty="0"/>
              <a:t>, </a:t>
            </a:r>
            <a:r>
              <a:rPr lang="ko-KR" altLang="en-US" dirty="0"/>
              <a:t>증상이 없다면 </a:t>
            </a:r>
            <a:r>
              <a:rPr lang="en-US" altLang="ko-KR" dirty="0"/>
              <a:t>2</a:t>
            </a:r>
            <a:r>
              <a:rPr lang="ko-KR" altLang="en-US" dirty="0"/>
              <a:t>년마다 정기적인 위내시경 검사를 권합니다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24761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838200"/>
            <a:ext cx="736282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06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식도염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엑셀 번호 </a:t>
            </a:r>
            <a:r>
              <a:rPr lang="en-US" altLang="ko-KR" dirty="0" smtClean="0"/>
              <a:t>: 124</a:t>
            </a:r>
          </a:p>
          <a:p>
            <a:r>
              <a:rPr lang="ko-KR" altLang="en-US" dirty="0" err="1" smtClean="0"/>
              <a:t>표재</a:t>
            </a:r>
            <a:r>
              <a:rPr lang="ko-KR" altLang="en-US" dirty="0" smtClean="0"/>
              <a:t> 식도</a:t>
            </a:r>
            <a:endParaRPr lang="en-US" altLang="ko-KR" sz="2200" dirty="0"/>
          </a:p>
          <a:p>
            <a:r>
              <a:rPr lang="ko-KR" altLang="en-US" sz="2000" dirty="0"/>
              <a:t>위내시경검사상 표재성 위염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역류성</a:t>
            </a:r>
            <a:r>
              <a:rPr lang="ko-KR" altLang="en-US" sz="2000" dirty="0"/>
              <a:t> </a:t>
            </a:r>
            <a:r>
              <a:rPr lang="ko-KR" altLang="en-US" sz="2000" dirty="0" err="1"/>
              <a:t>식도염</a:t>
            </a:r>
            <a:r>
              <a:rPr lang="ko-KR" altLang="en-US" sz="2000" dirty="0"/>
              <a:t> 소견입니다</a:t>
            </a:r>
            <a:r>
              <a:rPr lang="en-US" altLang="ko-KR" sz="2000" dirty="0"/>
              <a:t>. </a:t>
            </a:r>
            <a:r>
              <a:rPr lang="ko-KR" altLang="en-US" sz="2000" dirty="0"/>
              <a:t>표재성 위염은 </a:t>
            </a:r>
            <a:r>
              <a:rPr lang="ko-KR" altLang="en-US" sz="2000" dirty="0" err="1"/>
              <a:t>위점막</a:t>
            </a:r>
            <a:r>
              <a:rPr lang="ko-KR" altLang="en-US" sz="2000" dirty="0"/>
              <a:t> 표면에 염증이 발생한 것입니다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역류성</a:t>
            </a:r>
            <a:r>
              <a:rPr lang="ko-KR" altLang="en-US" sz="2000" dirty="0"/>
              <a:t> </a:t>
            </a:r>
            <a:r>
              <a:rPr lang="ko-KR" altLang="en-US" sz="2000" dirty="0" err="1"/>
              <a:t>식도염은</a:t>
            </a:r>
            <a:r>
              <a:rPr lang="ko-KR" altLang="en-US" sz="2000" dirty="0"/>
              <a:t> 위산이 역류하여 식도 점막에 일어난 만성 염증입니다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속쓰림</a:t>
            </a:r>
            <a:r>
              <a:rPr lang="en-US" altLang="ko-KR" sz="2000" dirty="0"/>
              <a:t>, </a:t>
            </a:r>
            <a:r>
              <a:rPr lang="ko-KR" altLang="en-US" sz="2000" dirty="0"/>
              <a:t>소화 불량 등의 증상이 있다면 소화기내과 진료를 받으시고</a:t>
            </a:r>
            <a:r>
              <a:rPr lang="en-US" altLang="ko-KR" sz="2000" dirty="0"/>
              <a:t>, </a:t>
            </a:r>
            <a:r>
              <a:rPr lang="ko-KR" altLang="en-US" sz="2000" dirty="0"/>
              <a:t>증상이 없다면 </a:t>
            </a:r>
            <a:r>
              <a:rPr lang="en-US" altLang="ko-KR" sz="2000" dirty="0"/>
              <a:t>2</a:t>
            </a:r>
            <a:r>
              <a:rPr lang="ko-KR" altLang="en-US" sz="2000" dirty="0"/>
              <a:t>년마다 정기적인 위내시경 검사를 권합니다</a:t>
            </a:r>
            <a:r>
              <a:rPr lang="en-US" altLang="ko-KR" sz="2000" dirty="0"/>
              <a:t>.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469816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62" y="742950"/>
            <a:ext cx="73818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78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/>
              <a:t>7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표재성 위염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 smtClean="0"/>
              <a:t>엑셀 번호 </a:t>
            </a:r>
            <a:r>
              <a:rPr lang="en-US" altLang="ko-KR" sz="2400" dirty="0" smtClean="0"/>
              <a:t>: 118</a:t>
            </a:r>
          </a:p>
          <a:p>
            <a:r>
              <a:rPr lang="ko-KR" altLang="en-US" sz="2400" dirty="0"/>
              <a:t>위내시경검사상 표재성 위염 소견입니다</a:t>
            </a:r>
            <a:r>
              <a:rPr lang="en-US" altLang="ko-KR" sz="2400" dirty="0"/>
              <a:t>. </a:t>
            </a:r>
            <a:r>
              <a:rPr lang="ko-KR" altLang="en-US" sz="2400" dirty="0"/>
              <a:t>표재성 위염은 </a:t>
            </a:r>
            <a:r>
              <a:rPr lang="ko-KR" altLang="en-US" sz="2400" dirty="0" err="1"/>
              <a:t>위점막</a:t>
            </a:r>
            <a:r>
              <a:rPr lang="ko-KR" altLang="en-US" sz="2400" dirty="0"/>
              <a:t> 표면에 염증이 발생한 것입니다</a:t>
            </a:r>
            <a:r>
              <a:rPr lang="en-US" altLang="ko-KR" sz="2400" dirty="0"/>
              <a:t>. </a:t>
            </a:r>
            <a:r>
              <a:rPr lang="ko-KR" altLang="en-US" sz="2400" dirty="0" err="1"/>
              <a:t>속쓰림</a:t>
            </a:r>
            <a:r>
              <a:rPr lang="en-US" altLang="ko-KR" sz="2400" dirty="0"/>
              <a:t>, </a:t>
            </a:r>
            <a:r>
              <a:rPr lang="ko-KR" altLang="en-US" sz="2400" dirty="0"/>
              <a:t>소화 불량 등의 증상이 있다면 소화기내과 진료를 받으시고</a:t>
            </a:r>
            <a:r>
              <a:rPr lang="en-US" altLang="ko-KR" sz="2400" dirty="0"/>
              <a:t>, </a:t>
            </a:r>
            <a:r>
              <a:rPr lang="ko-KR" altLang="en-US" sz="2400" dirty="0"/>
              <a:t>증상이 없다면 </a:t>
            </a:r>
            <a:r>
              <a:rPr lang="en-US" altLang="ko-KR" sz="2400" dirty="0"/>
              <a:t>2</a:t>
            </a:r>
            <a:r>
              <a:rPr lang="ko-KR" altLang="en-US" sz="2400" dirty="0"/>
              <a:t>년마다 정기적인 위내시경 검사를 권합니다</a:t>
            </a:r>
            <a:r>
              <a:rPr lang="en-US" altLang="ko-KR" sz="2400" dirty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3284860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823912"/>
            <a:ext cx="73533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03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유방암 단축키 변경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5826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유방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53440" y="1825625"/>
            <a:ext cx="5181600" cy="4351338"/>
          </a:xfrm>
        </p:spPr>
        <p:txBody>
          <a:bodyPr/>
          <a:lstStyle/>
          <a:p>
            <a:r>
              <a:rPr lang="ko-KR" altLang="en-US" dirty="0" smtClean="0"/>
              <a:t>정상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 smtClean="0"/>
              <a:t>엑셀 번호</a:t>
            </a:r>
            <a:r>
              <a:rPr lang="en-US" altLang="ko-KR" dirty="0" smtClean="0"/>
              <a:t>: 25</a:t>
            </a:r>
          </a:p>
          <a:p>
            <a:r>
              <a:rPr lang="ko-KR" altLang="en-US" sz="2400" dirty="0" smtClean="0"/>
              <a:t>유방촬영검사상</a:t>
            </a:r>
            <a:r>
              <a:rPr lang="en-US" altLang="ko-KR" sz="2400" dirty="0"/>
              <a:t>, </a:t>
            </a:r>
            <a:r>
              <a:rPr lang="ko-KR" altLang="en-US" sz="2400" dirty="0"/>
              <a:t>양측 유방 정상 소견입니다</a:t>
            </a:r>
            <a:r>
              <a:rPr lang="en-US" altLang="ko-KR" sz="2400" dirty="0"/>
              <a:t>. </a:t>
            </a:r>
            <a:r>
              <a:rPr lang="ko-KR" altLang="en-US" sz="2400" dirty="0"/>
              <a:t>만져지는 병변이 있거나 유두의 습진</a:t>
            </a:r>
            <a:r>
              <a:rPr lang="en-US" altLang="ko-KR" sz="2400" dirty="0"/>
              <a:t>, </a:t>
            </a:r>
            <a:r>
              <a:rPr lang="ko-KR" altLang="en-US" sz="2400" dirty="0"/>
              <a:t>혈성 분비물과 같은 증상이 있는 경우 유방외과 진료 바라며</a:t>
            </a:r>
            <a:r>
              <a:rPr lang="en-US" altLang="ko-KR" sz="2400" dirty="0"/>
              <a:t>, </a:t>
            </a:r>
            <a:r>
              <a:rPr lang="ko-KR" altLang="en-US" sz="2400" dirty="0"/>
              <a:t>증상이 없다면 </a:t>
            </a:r>
            <a:r>
              <a:rPr lang="en-US" altLang="ko-KR" sz="2400" dirty="0"/>
              <a:t>2</a:t>
            </a:r>
            <a:r>
              <a:rPr lang="ko-KR" altLang="en-US" sz="2400" dirty="0"/>
              <a:t>년마다 정기적인 유방암 검진을 권합니다</a:t>
            </a:r>
            <a:r>
              <a:rPr lang="en-US" altLang="ko-KR" sz="2400" dirty="0"/>
              <a:t>.</a:t>
            </a:r>
            <a:r>
              <a:rPr lang="ko-KR" altLang="en-US" sz="4800" dirty="0"/>
              <a:t> </a:t>
            </a:r>
          </a:p>
          <a:p>
            <a:pPr lvl="1"/>
            <a:endParaRPr lang="en-US" altLang="ko-KR" sz="4400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04848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700087"/>
            <a:ext cx="727710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1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위암 단축키 변경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7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9287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유방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53440" y="1825625"/>
            <a:ext cx="5181600" cy="4351338"/>
          </a:xfrm>
        </p:spPr>
        <p:txBody>
          <a:bodyPr/>
          <a:lstStyle/>
          <a:p>
            <a:r>
              <a:rPr lang="ko-KR" altLang="en-US" dirty="0" err="1" smtClean="0"/>
              <a:t>치밀유방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 smtClean="0"/>
              <a:t>엑셀 번호</a:t>
            </a:r>
            <a:r>
              <a:rPr lang="en-US" altLang="ko-KR" dirty="0" smtClean="0"/>
              <a:t>: 26</a:t>
            </a:r>
          </a:p>
          <a:p>
            <a:pPr lvl="1"/>
            <a:endParaRPr lang="en-US" altLang="ko-KR" dirty="0"/>
          </a:p>
          <a:p>
            <a:r>
              <a:rPr lang="ko-KR" altLang="en-US" sz="2400" dirty="0"/>
              <a:t>유방촬영검사상</a:t>
            </a:r>
            <a:r>
              <a:rPr lang="en-US" altLang="ko-KR" sz="2400" dirty="0"/>
              <a:t>, </a:t>
            </a:r>
            <a:r>
              <a:rPr lang="ko-KR" altLang="en-US" sz="2400" dirty="0"/>
              <a:t>양측 유방 정상</a:t>
            </a:r>
            <a:r>
              <a:rPr lang="en-US" altLang="ko-KR" sz="2400" dirty="0"/>
              <a:t>, </a:t>
            </a:r>
            <a:r>
              <a:rPr lang="ko-KR" altLang="en-US" sz="2400" dirty="0"/>
              <a:t>양측 유방에 </a:t>
            </a:r>
            <a:r>
              <a:rPr lang="ko-KR" altLang="en-US" sz="2400" dirty="0" err="1"/>
              <a:t>치밀유방</a:t>
            </a:r>
            <a:r>
              <a:rPr lang="ko-KR" altLang="en-US" sz="2400" dirty="0"/>
              <a:t> 소견입니다</a:t>
            </a:r>
            <a:r>
              <a:rPr lang="en-US" altLang="ko-KR" sz="2400" dirty="0"/>
              <a:t>. </a:t>
            </a:r>
            <a:r>
              <a:rPr lang="ko-KR" altLang="en-US" sz="2400" dirty="0" err="1"/>
              <a:t>치밀유방의</a:t>
            </a:r>
            <a:r>
              <a:rPr lang="ko-KR" altLang="en-US" sz="2400" dirty="0"/>
              <a:t> 경우 조직이 치밀하여 </a:t>
            </a:r>
            <a:r>
              <a:rPr lang="ko-KR" altLang="en-US" sz="2400" dirty="0" err="1"/>
              <a:t>병변의</a:t>
            </a:r>
            <a:r>
              <a:rPr lang="ko-KR" altLang="en-US" sz="2400" dirty="0"/>
              <a:t> 발견이 어려울 수 있습니다</a:t>
            </a:r>
            <a:r>
              <a:rPr lang="en-US" altLang="ko-KR" sz="2400" dirty="0"/>
              <a:t>. </a:t>
            </a:r>
            <a:r>
              <a:rPr lang="ko-KR" altLang="en-US" sz="2400" dirty="0"/>
              <a:t>만져지는 병변이 있거나 유두의 습진</a:t>
            </a:r>
            <a:r>
              <a:rPr lang="en-US" altLang="ko-KR" sz="2400" dirty="0"/>
              <a:t>, </a:t>
            </a:r>
            <a:r>
              <a:rPr lang="ko-KR" altLang="en-US" sz="2400" dirty="0"/>
              <a:t>혈성 분비물과 같은 증상이 있는 경우 유방외과 진료 바라며</a:t>
            </a:r>
            <a:r>
              <a:rPr lang="en-US" altLang="ko-KR" sz="2400" dirty="0"/>
              <a:t>, </a:t>
            </a:r>
            <a:r>
              <a:rPr lang="ko-KR" altLang="en-US" sz="2400" dirty="0"/>
              <a:t>증상이 없다면 </a:t>
            </a:r>
            <a:r>
              <a:rPr lang="en-US" altLang="ko-KR" sz="2400" dirty="0"/>
              <a:t>2</a:t>
            </a:r>
            <a:r>
              <a:rPr lang="ko-KR" altLang="en-US" sz="2400" dirty="0"/>
              <a:t>년마다 정기적인 유방암 검진을 권합니다</a:t>
            </a:r>
            <a:r>
              <a:rPr lang="en-US" altLang="ko-KR" sz="2400" dirty="0"/>
              <a:t>.</a:t>
            </a:r>
          </a:p>
          <a:p>
            <a:pPr lvl="1"/>
            <a:endParaRPr lang="en-US" altLang="ko-KR" sz="4400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83105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87" y="752475"/>
            <a:ext cx="728662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02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자궁암 단축키 변경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5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80408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자궁암 </a:t>
            </a:r>
            <a:r>
              <a:rPr lang="en-US" altLang="ko-KR" dirty="0" smtClean="0"/>
              <a:t>1</a:t>
            </a:r>
            <a:r>
              <a:rPr lang="ko-KR" altLang="en-US" dirty="0" smtClean="0"/>
              <a:t>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정상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sz="2000" dirty="0" smtClean="0"/>
              <a:t>엑셀 파일 순번 </a:t>
            </a:r>
            <a:r>
              <a:rPr lang="en-US" altLang="ko-KR" sz="2000" dirty="0" smtClean="0"/>
              <a:t>: 1 </a:t>
            </a:r>
          </a:p>
          <a:p>
            <a:r>
              <a:rPr lang="ko-KR" altLang="en-US" sz="2000" dirty="0" smtClean="0"/>
              <a:t>자궁경부세포검사에서 </a:t>
            </a:r>
            <a:r>
              <a:rPr lang="ko-KR" altLang="en-US" sz="2000" dirty="0" err="1"/>
              <a:t>특이소견은</a:t>
            </a:r>
            <a:r>
              <a:rPr lang="ko-KR" altLang="en-US" sz="2000" dirty="0"/>
              <a:t> 없습니다</a:t>
            </a:r>
            <a:r>
              <a:rPr lang="en-US" altLang="ko-KR" sz="2000" dirty="0"/>
              <a:t>. </a:t>
            </a:r>
            <a:r>
              <a:rPr lang="ko-KR" altLang="en-US" sz="2000" dirty="0"/>
              <a:t>기존에 </a:t>
            </a:r>
            <a:r>
              <a:rPr lang="en-US" altLang="ko-KR" sz="2000" dirty="0"/>
              <a:t>HPV(</a:t>
            </a:r>
            <a:r>
              <a:rPr lang="ko-KR" altLang="en-US" sz="2000" dirty="0"/>
              <a:t>인유두종바이러스</a:t>
            </a:r>
            <a:r>
              <a:rPr lang="en-US" altLang="ko-KR" sz="2000" dirty="0"/>
              <a:t>), </a:t>
            </a:r>
            <a:r>
              <a:rPr lang="ko-KR" altLang="en-US" sz="2000" dirty="0"/>
              <a:t>자궁경부이형성증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자궁경부암</a:t>
            </a:r>
            <a:r>
              <a:rPr lang="ko-KR" altLang="en-US" sz="2000" dirty="0"/>
              <a:t> 등 이와 관련된 질환이 있었던 분은 담당 주치의가 권유한 일정대로 정기검진을 받으시면 됩니다</a:t>
            </a:r>
            <a:r>
              <a:rPr lang="en-US" altLang="ko-KR" sz="2000" dirty="0"/>
              <a:t>. </a:t>
            </a:r>
            <a:r>
              <a:rPr lang="ko-KR" altLang="en-US" sz="2000" dirty="0"/>
              <a:t>이전 이상 소견이 있었던 경우가 아니면 </a:t>
            </a:r>
            <a:r>
              <a:rPr lang="en-US" altLang="ko-KR" sz="2000" dirty="0"/>
              <a:t>2</a:t>
            </a:r>
            <a:r>
              <a:rPr lang="ko-KR" altLang="en-US" sz="2000" dirty="0"/>
              <a:t>년 후 정기 검진 받으시길 바랍니다</a:t>
            </a:r>
            <a:r>
              <a:rPr lang="en-US" altLang="ko-KR" sz="2000" dirty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920023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12" y="490537"/>
            <a:ext cx="7343775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67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자궁암 </a:t>
            </a:r>
            <a:r>
              <a:rPr lang="en-US" altLang="ko-KR" dirty="0" smtClean="0"/>
              <a:t>2</a:t>
            </a:r>
            <a:r>
              <a:rPr lang="ko-KR" altLang="en-US" dirty="0" smtClean="0"/>
              <a:t>번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반응세포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sz="2000" dirty="0"/>
              <a:t>엑셀 파일 순번 </a:t>
            </a:r>
            <a:r>
              <a:rPr lang="en-US" altLang="ko-KR" sz="2000" dirty="0"/>
              <a:t>: 2</a:t>
            </a:r>
            <a:endParaRPr lang="en-US" altLang="ko-KR" sz="2000" dirty="0" smtClean="0"/>
          </a:p>
          <a:p>
            <a:r>
              <a:rPr lang="ko-KR" altLang="en-US" sz="2000" dirty="0" smtClean="0"/>
              <a:t>자궁경부세포검사에서 </a:t>
            </a:r>
            <a:r>
              <a:rPr lang="ko-KR" altLang="en-US" sz="2000" dirty="0" err="1"/>
              <a:t>반응성세포</a:t>
            </a:r>
            <a:r>
              <a:rPr lang="ko-KR" altLang="en-US" sz="2000" dirty="0"/>
              <a:t> 변화</a:t>
            </a:r>
            <a:r>
              <a:rPr lang="en-US" altLang="ko-KR" sz="2000" dirty="0"/>
              <a:t>(</a:t>
            </a:r>
            <a:r>
              <a:rPr lang="ko-KR" altLang="en-US" sz="2000" dirty="0"/>
              <a:t>염증을 동반한 양성 </a:t>
            </a:r>
            <a:r>
              <a:rPr lang="ko-KR" altLang="en-US" sz="2000" dirty="0" err="1"/>
              <a:t>세포변화</a:t>
            </a:r>
            <a:r>
              <a:rPr lang="en-US" altLang="ko-KR" sz="2000" dirty="0"/>
              <a:t>)</a:t>
            </a:r>
            <a:r>
              <a:rPr lang="ko-KR" altLang="en-US" sz="2000" dirty="0"/>
              <a:t>가 있습니다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반응성세포</a:t>
            </a:r>
            <a:r>
              <a:rPr lang="ko-KR" altLang="en-US" sz="2000" dirty="0"/>
              <a:t> 변화란 여러 가지 자극에 의한 세포 모양의 변화가 생긴 것입니다</a:t>
            </a:r>
            <a:r>
              <a:rPr lang="en-US" altLang="ko-KR" sz="2000" dirty="0"/>
              <a:t>. </a:t>
            </a:r>
            <a:r>
              <a:rPr lang="ko-KR" altLang="en-US" sz="2000" dirty="0"/>
              <a:t>질 분비물의 증가와 가려움 등의 증상이 동반되었을 경우는 의료기관을 방문하여 진료를 받으시기 바랍니다</a:t>
            </a:r>
            <a:r>
              <a:rPr lang="en-US" altLang="ko-KR" sz="2000" dirty="0"/>
              <a:t>. </a:t>
            </a:r>
            <a:r>
              <a:rPr lang="ko-KR" altLang="en-US" sz="2000" dirty="0"/>
              <a:t>특별한 증상이 동반되지 않은 경우 </a:t>
            </a:r>
            <a:r>
              <a:rPr lang="en-US" altLang="ko-KR" sz="2000" dirty="0"/>
              <a:t>2</a:t>
            </a:r>
            <a:r>
              <a:rPr lang="ko-KR" altLang="en-US" sz="2000" dirty="0"/>
              <a:t>년 후 정기검진 받으시길 바랍니다</a:t>
            </a:r>
            <a:r>
              <a:rPr lang="en-US" altLang="ko-KR" sz="2000" dirty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98324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585787"/>
            <a:ext cx="73533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7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자궁암 </a:t>
            </a:r>
            <a:r>
              <a:rPr lang="en-US" altLang="ko-KR" dirty="0" smtClean="0"/>
              <a:t>3</a:t>
            </a:r>
            <a:r>
              <a:rPr lang="ko-KR" altLang="en-US" dirty="0" smtClean="0"/>
              <a:t>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err="1" smtClean="0"/>
              <a:t>위축반응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엑셀 파일 순번 </a:t>
            </a:r>
            <a:r>
              <a:rPr lang="en-US" altLang="ko-KR" dirty="0" smtClean="0"/>
              <a:t>: 19</a:t>
            </a:r>
          </a:p>
          <a:p>
            <a:endParaRPr lang="en-US" altLang="ko-KR" dirty="0"/>
          </a:p>
          <a:p>
            <a:r>
              <a:rPr lang="ko-KR" altLang="en-US" dirty="0" smtClean="0"/>
              <a:t>자궁경부세포검사에서 </a:t>
            </a:r>
            <a:r>
              <a:rPr lang="ko-KR" altLang="en-US" dirty="0"/>
              <a:t>자궁내막세포가 관찰됩니다</a:t>
            </a:r>
            <a:r>
              <a:rPr lang="en-US" altLang="ko-KR" dirty="0"/>
              <a:t>. </a:t>
            </a:r>
            <a:r>
              <a:rPr lang="ko-KR" altLang="en-US" dirty="0"/>
              <a:t>이는 자궁경부에서 자궁경부 세포가 아니라 자궁내막 세포가 관찰된 것입니다</a:t>
            </a:r>
            <a:r>
              <a:rPr lang="en-US" altLang="ko-KR" dirty="0"/>
              <a:t>. </a:t>
            </a:r>
            <a:r>
              <a:rPr lang="ko-KR" altLang="en-US" dirty="0" err="1"/>
              <a:t>월경중</a:t>
            </a:r>
            <a:r>
              <a:rPr lang="ko-KR" altLang="en-US" dirty="0"/>
              <a:t> 검사를 시행하였을 때 관찰될 수 있으며</a:t>
            </a:r>
            <a:r>
              <a:rPr lang="en-US" altLang="ko-KR" dirty="0"/>
              <a:t>, </a:t>
            </a:r>
            <a:r>
              <a:rPr lang="ko-KR" altLang="en-US" dirty="0"/>
              <a:t>자궁내막에 문제가 있는 경우에도 관찰될 수 있습니다</a:t>
            </a:r>
            <a:r>
              <a:rPr lang="en-US" altLang="ko-KR" dirty="0"/>
              <a:t>. </a:t>
            </a:r>
            <a:r>
              <a:rPr lang="ko-KR" altLang="en-US" dirty="0"/>
              <a:t>상기 소견에 대한 보다 정확한 진단을 위해 산부인과 진료 바랍니다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4743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212" y="1197245"/>
            <a:ext cx="73628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21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자궁암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캔디다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sz="2000" dirty="0" smtClean="0"/>
              <a:t>엑셀 번호 </a:t>
            </a:r>
            <a:r>
              <a:rPr lang="en-US" altLang="ko-KR" sz="2000" dirty="0" smtClean="0"/>
              <a:t>: 6</a:t>
            </a:r>
          </a:p>
          <a:p>
            <a:r>
              <a:rPr lang="ko-KR" altLang="en-US" sz="2000" dirty="0" smtClean="0"/>
              <a:t>자궁세포검사에서 </a:t>
            </a:r>
            <a:r>
              <a:rPr lang="ko-KR" altLang="en-US" sz="2000" dirty="0" err="1"/>
              <a:t>질세균</a:t>
            </a:r>
            <a:r>
              <a:rPr lang="ko-KR" altLang="en-US" sz="2000" dirty="0"/>
              <a:t> 분포 변화 확인되었습니다</a:t>
            </a:r>
            <a:r>
              <a:rPr lang="en-US" altLang="ko-KR" sz="2000" dirty="0"/>
              <a:t>. </a:t>
            </a:r>
            <a:r>
              <a:rPr lang="ko-KR" altLang="en-US" sz="2000" dirty="0"/>
              <a:t>질에 </a:t>
            </a:r>
            <a:r>
              <a:rPr lang="ko-KR" altLang="en-US" sz="2000" dirty="0" err="1"/>
              <a:t>상재하는</a:t>
            </a:r>
            <a:r>
              <a:rPr lang="ko-KR" altLang="en-US" sz="2000" dirty="0"/>
              <a:t> </a:t>
            </a:r>
            <a:r>
              <a:rPr lang="ko-KR" altLang="en-US" sz="2000" dirty="0" err="1"/>
              <a:t>정상균의</a:t>
            </a:r>
            <a:r>
              <a:rPr lang="ko-KR" altLang="en-US" sz="2000" dirty="0"/>
              <a:t> 분포가 바뀌었습니다</a:t>
            </a:r>
            <a:r>
              <a:rPr lang="en-US" altLang="ko-KR" sz="2000" dirty="0"/>
              <a:t>. </a:t>
            </a:r>
            <a:r>
              <a:rPr lang="ko-KR" altLang="en-US" sz="2000" dirty="0"/>
              <a:t>대부분 증상이 없고 치료도 필요하지 않지만</a:t>
            </a:r>
            <a:r>
              <a:rPr lang="en-US" altLang="ko-KR" sz="2000" dirty="0"/>
              <a:t>, </a:t>
            </a:r>
            <a:r>
              <a:rPr lang="ko-KR" altLang="en-US" sz="2000" dirty="0"/>
              <a:t>드물게 골반내 심한 염증을 일으키기도 합니다</a:t>
            </a:r>
            <a:r>
              <a:rPr lang="en-US" altLang="ko-KR" sz="2000" dirty="0"/>
              <a:t>. </a:t>
            </a:r>
            <a:r>
              <a:rPr lang="ko-KR" altLang="en-US" sz="2000" dirty="0"/>
              <a:t>질 분비물의 증가와 악취 나는 질 분비물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골반통증</a:t>
            </a:r>
            <a:r>
              <a:rPr lang="ko-KR" altLang="en-US" sz="2000" dirty="0"/>
              <a:t> 등의 증상이 동반되었을 경우는 의료기관을 방문하여 진료를 받으시기 바랍니다</a:t>
            </a:r>
            <a:r>
              <a:rPr lang="en-US" altLang="ko-KR" sz="2000" dirty="0"/>
              <a:t>. </a:t>
            </a:r>
            <a:r>
              <a:rPr lang="ko-KR" altLang="en-US" sz="2000" dirty="0"/>
              <a:t>특별한 증상이 동반되지 않은 경우 </a:t>
            </a:r>
            <a:r>
              <a:rPr lang="en-US" altLang="ko-KR" sz="2000" dirty="0"/>
              <a:t>2</a:t>
            </a:r>
            <a:r>
              <a:rPr lang="ko-KR" altLang="en-US" sz="2000" dirty="0"/>
              <a:t>년 후 정기적인 검진을 권합니다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15897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ko-KR" altLang="en-US" dirty="0" smtClean="0"/>
              <a:t>정상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 smtClean="0"/>
              <a:t>엑셀 번호</a:t>
            </a:r>
            <a:r>
              <a:rPr lang="en-US" altLang="ko-KR" dirty="0" smtClean="0"/>
              <a:t>: 116</a:t>
            </a:r>
            <a:endParaRPr lang="en-US" altLang="ko-KR" dirty="0"/>
          </a:p>
          <a:p>
            <a:r>
              <a:rPr lang="ko-KR" altLang="en-US" dirty="0"/>
              <a:t>위내시경검사상 </a:t>
            </a:r>
            <a:r>
              <a:rPr lang="ko-KR" altLang="en-US" dirty="0" err="1"/>
              <a:t>위축성</a:t>
            </a:r>
            <a:r>
              <a:rPr lang="ko-KR" altLang="en-US" dirty="0"/>
              <a:t> 위염 소견입니다</a:t>
            </a:r>
            <a:r>
              <a:rPr lang="en-US" altLang="ko-KR" dirty="0"/>
              <a:t>. </a:t>
            </a:r>
            <a:r>
              <a:rPr lang="ko-KR" altLang="en-US" dirty="0" err="1"/>
              <a:t>위축성</a:t>
            </a:r>
            <a:r>
              <a:rPr lang="ko-KR" altLang="en-US" dirty="0"/>
              <a:t> 위염은 염증과 노화에 의하여 </a:t>
            </a:r>
            <a:r>
              <a:rPr lang="ko-KR" altLang="en-US" dirty="0" err="1"/>
              <a:t>위점막이</a:t>
            </a:r>
            <a:r>
              <a:rPr lang="ko-KR" altLang="en-US" dirty="0"/>
              <a:t> 얇아진 것입니다</a:t>
            </a:r>
            <a:r>
              <a:rPr lang="en-US" altLang="ko-KR" dirty="0"/>
              <a:t>. </a:t>
            </a:r>
            <a:r>
              <a:rPr lang="ko-KR" altLang="en-US" dirty="0" err="1"/>
              <a:t>속쓰림</a:t>
            </a:r>
            <a:r>
              <a:rPr lang="en-US" altLang="ko-KR" dirty="0"/>
              <a:t>, </a:t>
            </a:r>
            <a:r>
              <a:rPr lang="ko-KR" altLang="en-US" dirty="0"/>
              <a:t>소화 불량 등의 증상이 있다면 소화기내과 진료를 받으시고</a:t>
            </a:r>
            <a:r>
              <a:rPr lang="en-US" altLang="ko-KR" dirty="0"/>
              <a:t>, </a:t>
            </a:r>
            <a:r>
              <a:rPr lang="ko-KR" altLang="en-US" dirty="0"/>
              <a:t>증상이 없다면 </a:t>
            </a:r>
            <a:r>
              <a:rPr lang="en-US" altLang="ko-KR" dirty="0"/>
              <a:t>2</a:t>
            </a:r>
            <a:r>
              <a:rPr lang="ko-KR" altLang="en-US" dirty="0"/>
              <a:t>년마다 정기적인 위내시경 검사를 권합니다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935074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514350"/>
            <a:ext cx="73152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172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자궁암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/>
              <a:t>5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위축질염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sz="2000" dirty="0" smtClean="0"/>
              <a:t>엑셀 번호 </a:t>
            </a:r>
            <a:r>
              <a:rPr lang="en-US" altLang="ko-KR" sz="2000" dirty="0" smtClean="0"/>
              <a:t>: 7 </a:t>
            </a:r>
          </a:p>
          <a:p>
            <a:r>
              <a:rPr lang="ko-KR" altLang="en-US" sz="2000" dirty="0" smtClean="0"/>
              <a:t>자궁경부세포검사에서 </a:t>
            </a:r>
            <a:r>
              <a:rPr lang="ko-KR" altLang="en-US" sz="2000" dirty="0"/>
              <a:t>자궁내막세포가 관찰됩니다</a:t>
            </a:r>
            <a:r>
              <a:rPr lang="en-US" altLang="ko-KR" sz="2000" dirty="0"/>
              <a:t>. </a:t>
            </a:r>
            <a:r>
              <a:rPr lang="ko-KR" altLang="en-US" sz="2000" dirty="0"/>
              <a:t>이는 자궁경부에서 자궁경부 세포가 아니라 자궁내막 세포가 관찰된 것입니다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월경중</a:t>
            </a:r>
            <a:r>
              <a:rPr lang="ko-KR" altLang="en-US" sz="2000" dirty="0"/>
              <a:t> 검사를 시행하였을 때 관찰될 수 있으며</a:t>
            </a:r>
            <a:r>
              <a:rPr lang="en-US" altLang="ko-KR" sz="2000" dirty="0"/>
              <a:t>, </a:t>
            </a:r>
            <a:r>
              <a:rPr lang="ko-KR" altLang="en-US" sz="2000" dirty="0"/>
              <a:t>자궁내막에 문제가 있는 경우에도 관찰될 수 있습니다</a:t>
            </a:r>
            <a:r>
              <a:rPr lang="en-US" altLang="ko-KR" sz="2000" dirty="0"/>
              <a:t>. </a:t>
            </a:r>
            <a:r>
              <a:rPr lang="ko-KR" altLang="en-US" sz="2000" dirty="0"/>
              <a:t>상기 소견에 대한 보다 정확한 진단을 위해 산부인과 진료 바랍니다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036153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728662"/>
            <a:ext cx="7315200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175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간</a:t>
            </a:r>
            <a:r>
              <a:rPr lang="ko-KR" altLang="en-US" dirty="0" smtClean="0"/>
              <a:t>암 단축키 변경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3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982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정상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ko-KR" altLang="en-US" dirty="0" smtClean="0"/>
              <a:t>엑셀 번호 </a:t>
            </a:r>
            <a:r>
              <a:rPr lang="en-US" altLang="ko-KR" dirty="0" smtClean="0"/>
              <a:t>: 75</a:t>
            </a:r>
            <a:endParaRPr lang="ko-KR" altLang="en-US" dirty="0"/>
          </a:p>
          <a:p>
            <a:r>
              <a:rPr lang="ko-KR" altLang="en-US" sz="2000" dirty="0" err="1"/>
              <a:t>간초음파</a:t>
            </a:r>
            <a:r>
              <a:rPr lang="ko-KR" altLang="en-US" sz="2000" dirty="0"/>
              <a:t> 검사에서 정상 소견이며</a:t>
            </a:r>
            <a:r>
              <a:rPr lang="en-US" altLang="ko-KR" sz="2000" dirty="0"/>
              <a:t>, </a:t>
            </a:r>
            <a:r>
              <a:rPr lang="ko-KR" altLang="en-US" sz="2000" dirty="0"/>
              <a:t>간암 수치는 정상입니다</a:t>
            </a:r>
            <a:r>
              <a:rPr lang="en-US" altLang="ko-KR" sz="2000" dirty="0"/>
              <a:t>. </a:t>
            </a:r>
            <a:r>
              <a:rPr lang="ko-KR" altLang="en-US" sz="2000" dirty="0"/>
              <a:t>증상이 없다면 </a:t>
            </a:r>
            <a:r>
              <a:rPr lang="en-US" altLang="ko-KR" sz="2000" dirty="0"/>
              <a:t>6</a:t>
            </a:r>
            <a:r>
              <a:rPr lang="ko-KR" altLang="en-US" sz="2000" dirty="0"/>
              <a:t>개월마다 정기적인 간암 검진을 권합니다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263575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212" y="738187"/>
            <a:ext cx="726757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92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8200" y="453707"/>
            <a:ext cx="10515600" cy="1325563"/>
          </a:xfrm>
        </p:spPr>
        <p:txBody>
          <a:bodyPr/>
          <a:lstStyle/>
          <a:p>
            <a:r>
              <a:rPr lang="ko-KR" altLang="en-US" dirty="0" smtClean="0"/>
              <a:t>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지방간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ko-KR" altLang="en-US" dirty="0" smtClean="0"/>
              <a:t>엑셀 번호 </a:t>
            </a:r>
            <a:r>
              <a:rPr lang="en-US" altLang="ko-KR" dirty="0" smtClean="0"/>
              <a:t>: 83</a:t>
            </a:r>
            <a:endParaRPr lang="ko-KR" altLang="en-US" dirty="0"/>
          </a:p>
          <a:p>
            <a:r>
              <a:rPr lang="ko-KR" altLang="en-US" sz="2000" dirty="0" err="1"/>
              <a:t>간초음파</a:t>
            </a:r>
            <a:r>
              <a:rPr lang="ko-KR" altLang="en-US" sz="2000" dirty="0"/>
              <a:t> 검사에서 지방간 소견이며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간암수치는</a:t>
            </a:r>
            <a:r>
              <a:rPr lang="ko-KR" altLang="en-US" sz="2000" dirty="0"/>
              <a:t> 정상입니다</a:t>
            </a:r>
            <a:r>
              <a:rPr lang="en-US" altLang="ko-KR" sz="2000" dirty="0"/>
              <a:t>. </a:t>
            </a:r>
            <a:r>
              <a:rPr lang="ko-KR" altLang="en-US" sz="2000" dirty="0"/>
              <a:t>지방간은 간에 지방이 </a:t>
            </a:r>
            <a:r>
              <a:rPr lang="ko-KR" altLang="en-US" sz="2000" dirty="0" err="1"/>
              <a:t>침착되어</a:t>
            </a:r>
            <a:r>
              <a:rPr lang="ko-KR" altLang="en-US" sz="2000" dirty="0"/>
              <a:t> 발생하는 것으로 음주와 비만 등이 주요 원인입니다</a:t>
            </a:r>
            <a:r>
              <a:rPr lang="en-US" altLang="ko-KR" sz="2000" dirty="0"/>
              <a:t>. </a:t>
            </a:r>
            <a:r>
              <a:rPr lang="ko-KR" altLang="en-US" sz="2000" dirty="0"/>
              <a:t>적절한 운동과 체중 조절 및 </a:t>
            </a:r>
            <a:r>
              <a:rPr lang="ko-KR" altLang="en-US" sz="2000" dirty="0" err="1"/>
              <a:t>절주가</a:t>
            </a:r>
            <a:r>
              <a:rPr lang="ko-KR" altLang="en-US" sz="2000" dirty="0"/>
              <a:t> 필요합니다</a:t>
            </a:r>
            <a:r>
              <a:rPr lang="en-US" altLang="ko-KR" sz="2000" dirty="0"/>
              <a:t>. </a:t>
            </a:r>
            <a:r>
              <a:rPr lang="ko-KR" altLang="en-US" sz="2000" dirty="0"/>
              <a:t>증상이 없다면 </a:t>
            </a:r>
            <a:r>
              <a:rPr lang="en-US" altLang="ko-KR" sz="2000" dirty="0"/>
              <a:t>6</a:t>
            </a:r>
            <a:r>
              <a:rPr lang="ko-KR" altLang="en-US" sz="2000" dirty="0"/>
              <a:t>개월마다 정기적인 </a:t>
            </a:r>
            <a:r>
              <a:rPr lang="ko-KR" altLang="en-US" sz="2000" dirty="0" err="1"/>
              <a:t>간암검진을</a:t>
            </a:r>
            <a:r>
              <a:rPr lang="ko-KR" altLang="en-US" sz="2000" dirty="0"/>
              <a:t> 받으시기 바랍니다</a:t>
            </a:r>
            <a:r>
              <a:rPr lang="en-US" altLang="ko-KR" sz="2000" dirty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968874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757237"/>
            <a:ext cx="733425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63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만성 간질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ko-KR" altLang="en-US" dirty="0" smtClean="0"/>
              <a:t>엑셀 번호</a:t>
            </a:r>
            <a:r>
              <a:rPr lang="en-US" altLang="ko-KR" dirty="0" smtClean="0"/>
              <a:t>: 84</a:t>
            </a:r>
            <a:endParaRPr lang="en-US" altLang="ko-KR" dirty="0"/>
          </a:p>
          <a:p>
            <a:r>
              <a:rPr lang="ko-KR" altLang="en-US" dirty="0" err="1"/>
              <a:t>간초음파</a:t>
            </a:r>
            <a:r>
              <a:rPr lang="ko-KR" altLang="en-US" dirty="0"/>
              <a:t> 검사에서 간의 거친 </a:t>
            </a:r>
            <a:r>
              <a:rPr lang="ko-KR" altLang="en-US" dirty="0" err="1"/>
              <a:t>에코상</a:t>
            </a:r>
            <a:r>
              <a:rPr lang="ko-KR" altLang="en-US" dirty="0"/>
              <a:t> 소견이며</a:t>
            </a:r>
            <a:r>
              <a:rPr lang="en-US" altLang="ko-KR" dirty="0"/>
              <a:t>, </a:t>
            </a:r>
            <a:r>
              <a:rPr lang="ko-KR" altLang="en-US" dirty="0"/>
              <a:t>간암 수치는 정상입니다</a:t>
            </a:r>
            <a:r>
              <a:rPr lang="en-US" altLang="ko-KR" dirty="0"/>
              <a:t>. </a:t>
            </a:r>
            <a:r>
              <a:rPr lang="ko-KR" altLang="en-US" dirty="0"/>
              <a:t>거친 에코는 간 실질이 거칠게 보이는 것이며</a:t>
            </a:r>
            <a:r>
              <a:rPr lang="en-US" altLang="ko-KR" dirty="0"/>
              <a:t>, </a:t>
            </a:r>
            <a:r>
              <a:rPr lang="ko-KR" altLang="en-US" dirty="0"/>
              <a:t>만성 간질환에서 보일 수 있는 소견입니다</a:t>
            </a:r>
            <a:r>
              <a:rPr lang="en-US" altLang="ko-KR" dirty="0"/>
              <a:t>. </a:t>
            </a:r>
            <a:r>
              <a:rPr lang="ko-KR" altLang="en-US" dirty="0"/>
              <a:t>바이러스성 간염</a:t>
            </a:r>
            <a:r>
              <a:rPr lang="en-US" altLang="ko-KR" dirty="0"/>
              <a:t>, </a:t>
            </a:r>
            <a:r>
              <a:rPr lang="ko-KR" altLang="en-US" dirty="0"/>
              <a:t>음주</a:t>
            </a:r>
            <a:r>
              <a:rPr lang="en-US" altLang="ko-KR" dirty="0"/>
              <a:t>, </a:t>
            </a:r>
            <a:r>
              <a:rPr lang="ko-KR" altLang="en-US" dirty="0" err="1"/>
              <a:t>지방간염</a:t>
            </a:r>
            <a:r>
              <a:rPr lang="ko-KR" altLang="en-US" dirty="0"/>
              <a:t> 등에 의하여 만성간질환이 발생할 수 있습니다</a:t>
            </a:r>
            <a:r>
              <a:rPr lang="en-US" altLang="ko-KR" dirty="0"/>
              <a:t>. </a:t>
            </a:r>
            <a:r>
              <a:rPr lang="ko-KR" altLang="en-US" dirty="0"/>
              <a:t>증상이 없다면 </a:t>
            </a:r>
            <a:r>
              <a:rPr lang="en-US" altLang="ko-KR" dirty="0"/>
              <a:t>6</a:t>
            </a:r>
            <a:r>
              <a:rPr lang="ko-KR" altLang="en-US" dirty="0"/>
              <a:t>개월마다 정기적인 </a:t>
            </a:r>
            <a:r>
              <a:rPr lang="ko-KR" altLang="en-US" dirty="0" err="1"/>
              <a:t>간암검진을</a:t>
            </a:r>
            <a:r>
              <a:rPr lang="ko-KR" altLang="en-US" dirty="0"/>
              <a:t> 받으시기 바랍니다</a:t>
            </a:r>
            <a:r>
              <a:rPr lang="en-US" altLang="ko-KR" dirty="0"/>
              <a:t>.</a:t>
            </a:r>
            <a:endParaRPr lang="ko-KR" altLang="en-US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066081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975" y="990600"/>
            <a:ext cx="725805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4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62" y="857250"/>
            <a:ext cx="73818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296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/>
              <a:t>폐</a:t>
            </a:r>
            <a:r>
              <a:rPr lang="ko-KR" altLang="en-US" dirty="0" smtClean="0"/>
              <a:t>암 </a:t>
            </a:r>
            <a:r>
              <a:rPr lang="ko-KR" altLang="en-US" dirty="0" smtClean="0"/>
              <a:t>단축키 변경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ko-KR" altLang="en-US" dirty="0" smtClean="0"/>
              <a:t>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3403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폐암 </a:t>
            </a:r>
            <a:r>
              <a:rPr lang="en-US" altLang="ko-KR" dirty="0" smtClean="0"/>
              <a:t>1</a:t>
            </a:r>
            <a:r>
              <a:rPr lang="ko-KR" altLang="en-US" dirty="0" smtClean="0"/>
              <a:t>번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정상</a:t>
            </a:r>
            <a:endParaRPr lang="en-US" altLang="ko-KR" dirty="0" smtClean="0"/>
          </a:p>
          <a:p>
            <a:r>
              <a:rPr lang="ko-KR" altLang="en-US" dirty="0" err="1" smtClean="0"/>
              <a:t>판정구분</a:t>
            </a:r>
            <a:r>
              <a:rPr lang="en-US" altLang="ko-KR" dirty="0" smtClean="0"/>
              <a:t>: </a:t>
            </a:r>
            <a:r>
              <a:rPr lang="ko-KR" altLang="en-US" dirty="0" smtClean="0"/>
              <a:t>엑셀 번호 </a:t>
            </a:r>
            <a:r>
              <a:rPr lang="en-US" altLang="ko-KR" dirty="0" smtClean="0"/>
              <a:t>179</a:t>
            </a:r>
            <a:r>
              <a:rPr lang="ko-KR" altLang="en-US" dirty="0" smtClean="0"/>
              <a:t>번</a:t>
            </a:r>
            <a:endParaRPr lang="en-US" altLang="ko-KR" dirty="0" smtClean="0"/>
          </a:p>
          <a:p>
            <a:r>
              <a:rPr lang="ko-KR" altLang="en-US" dirty="0" err="1" smtClean="0"/>
              <a:t>기타판정</a:t>
            </a:r>
            <a:r>
              <a:rPr lang="en-US" altLang="ko-KR" dirty="0" smtClean="0"/>
              <a:t>: </a:t>
            </a:r>
            <a:r>
              <a:rPr lang="ko-KR" altLang="en-US" dirty="0" smtClean="0"/>
              <a:t>엑셀 번호 </a:t>
            </a:r>
            <a:r>
              <a:rPr lang="en-US" altLang="ko-KR" dirty="0" smtClean="0"/>
              <a:t>215</a:t>
            </a:r>
            <a:r>
              <a:rPr lang="ko-KR" altLang="en-US" dirty="0" smtClean="0"/>
              <a:t>번 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9509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C02 </a:t>
            </a:r>
            <a:r>
              <a:rPr lang="ko-KR" altLang="en-US" dirty="0" err="1" smtClean="0"/>
              <a:t>양성결절</a:t>
            </a:r>
            <a:endParaRPr lang="ko-KR" altLang="en-US" dirty="0"/>
          </a:p>
        </p:txBody>
      </p:sp>
      <p:pic>
        <p:nvPicPr>
          <p:cNvPr id="7" name="내용 개체 틀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2435" y="137502"/>
            <a:ext cx="7389063" cy="635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219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C99 </a:t>
            </a:r>
            <a:r>
              <a:rPr lang="ko-KR" altLang="en-US" dirty="0" smtClean="0"/>
              <a:t>기타</a:t>
            </a:r>
            <a:endParaRPr lang="ko-KR" altLang="en-US" dirty="0"/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7954" y="0"/>
            <a:ext cx="7594046" cy="665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63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 smtClean="0"/>
              <a:t>2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위염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ko-KR" altLang="en-US" dirty="0" smtClean="0"/>
              <a:t>엑셀 번호 </a:t>
            </a:r>
            <a:r>
              <a:rPr lang="en-US" altLang="ko-KR" dirty="0" smtClean="0"/>
              <a:t>: </a:t>
            </a:r>
            <a:r>
              <a:rPr lang="ko-KR" altLang="en-US" dirty="0" smtClean="0"/>
              <a:t> </a:t>
            </a:r>
            <a:r>
              <a:rPr lang="en-US" altLang="ko-KR" dirty="0" smtClean="0"/>
              <a:t>119</a:t>
            </a:r>
            <a:endParaRPr lang="en-US" altLang="ko-KR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ko-KR" altLang="en-US" dirty="0" smtClean="0"/>
              <a:t>위내시경검사상 </a:t>
            </a:r>
            <a:r>
              <a:rPr lang="ko-KR" altLang="en-US" dirty="0" err="1"/>
              <a:t>위축성</a:t>
            </a:r>
            <a:r>
              <a:rPr lang="ko-KR" altLang="en-US" dirty="0"/>
              <a:t> 위염</a:t>
            </a:r>
            <a:r>
              <a:rPr lang="en-US" altLang="ko-KR" dirty="0"/>
              <a:t>, </a:t>
            </a:r>
            <a:r>
              <a:rPr lang="ko-KR" altLang="en-US" dirty="0" err="1"/>
              <a:t>역류성</a:t>
            </a:r>
            <a:r>
              <a:rPr lang="ko-KR" altLang="en-US" dirty="0"/>
              <a:t> </a:t>
            </a:r>
            <a:r>
              <a:rPr lang="ko-KR" altLang="en-US" dirty="0" err="1"/>
              <a:t>식도염</a:t>
            </a:r>
            <a:r>
              <a:rPr lang="ko-KR" altLang="en-US" dirty="0"/>
              <a:t> 소견입니다</a:t>
            </a:r>
            <a:r>
              <a:rPr lang="en-US" altLang="ko-KR" dirty="0"/>
              <a:t>. </a:t>
            </a:r>
            <a:r>
              <a:rPr lang="ko-KR" altLang="en-US" dirty="0" err="1"/>
              <a:t>위축성</a:t>
            </a:r>
            <a:r>
              <a:rPr lang="ko-KR" altLang="en-US" dirty="0"/>
              <a:t> 위염은 염증과 노화에 의하여 </a:t>
            </a:r>
            <a:r>
              <a:rPr lang="ko-KR" altLang="en-US" dirty="0" err="1"/>
              <a:t>위점막이</a:t>
            </a:r>
            <a:r>
              <a:rPr lang="ko-KR" altLang="en-US" dirty="0"/>
              <a:t> 얇아진 것입니다</a:t>
            </a:r>
            <a:r>
              <a:rPr lang="en-US" altLang="ko-KR" dirty="0"/>
              <a:t>. </a:t>
            </a:r>
            <a:r>
              <a:rPr lang="ko-KR" altLang="en-US" dirty="0" err="1"/>
              <a:t>역류성</a:t>
            </a:r>
            <a:r>
              <a:rPr lang="ko-KR" altLang="en-US" dirty="0"/>
              <a:t> </a:t>
            </a:r>
            <a:r>
              <a:rPr lang="ko-KR" altLang="en-US" dirty="0" err="1"/>
              <a:t>식도염은</a:t>
            </a:r>
            <a:r>
              <a:rPr lang="ko-KR" altLang="en-US" dirty="0"/>
              <a:t> 위산이 역류하여 식도 점막에 일어난 염증입니다</a:t>
            </a:r>
            <a:r>
              <a:rPr lang="en-US" altLang="ko-KR" dirty="0"/>
              <a:t>. </a:t>
            </a:r>
            <a:r>
              <a:rPr lang="ko-KR" altLang="en-US" dirty="0" err="1"/>
              <a:t>속쓰림</a:t>
            </a:r>
            <a:r>
              <a:rPr lang="en-US" altLang="ko-KR" dirty="0"/>
              <a:t>, </a:t>
            </a:r>
            <a:r>
              <a:rPr lang="ko-KR" altLang="en-US" dirty="0"/>
              <a:t>소화 불량 등의 증상이 있다면 소화기내과 진료를 받으시고</a:t>
            </a:r>
            <a:r>
              <a:rPr lang="en-US" altLang="ko-KR" dirty="0"/>
              <a:t>, </a:t>
            </a:r>
            <a:r>
              <a:rPr lang="ko-KR" altLang="en-US" dirty="0"/>
              <a:t>증상이 없다면 </a:t>
            </a:r>
            <a:r>
              <a:rPr lang="en-US" altLang="ko-KR" dirty="0"/>
              <a:t>2</a:t>
            </a:r>
            <a:r>
              <a:rPr lang="ko-KR" altLang="en-US" dirty="0"/>
              <a:t>년마다 정기적인 위내시경 검사를 권합니다</a:t>
            </a:r>
            <a:r>
              <a:rPr lang="en-US" altLang="ko-KR" dirty="0"/>
              <a:t>.</a:t>
            </a:r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572924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833437"/>
            <a:ext cx="7334250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9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/>
              <a:t>3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위축홍반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엑셀 번호 </a:t>
            </a:r>
            <a:r>
              <a:rPr lang="en-US" altLang="ko-KR" dirty="0" smtClean="0"/>
              <a:t>: 120</a:t>
            </a:r>
          </a:p>
          <a:p>
            <a:r>
              <a:rPr lang="ko-KR" altLang="en-US" sz="2000" dirty="0" smtClean="0"/>
              <a:t>위내시경검사상 </a:t>
            </a:r>
            <a:r>
              <a:rPr lang="ko-KR" altLang="en-US" sz="2000" dirty="0" err="1"/>
              <a:t>위축성</a:t>
            </a:r>
            <a:r>
              <a:rPr lang="ko-KR" altLang="en-US" sz="2000" dirty="0"/>
              <a:t> 위염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미란성</a:t>
            </a:r>
            <a:r>
              <a:rPr lang="ko-KR" altLang="en-US" sz="2000" dirty="0"/>
              <a:t> 위염 소견입니다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위축성</a:t>
            </a:r>
            <a:r>
              <a:rPr lang="ko-KR" altLang="en-US" sz="2000" dirty="0"/>
              <a:t> 위염은 염증과 노화에 의하여 </a:t>
            </a:r>
            <a:r>
              <a:rPr lang="ko-KR" altLang="en-US" sz="2000" dirty="0" err="1"/>
              <a:t>위점막이</a:t>
            </a:r>
            <a:r>
              <a:rPr lang="ko-KR" altLang="en-US" sz="2000" dirty="0"/>
              <a:t> 얇아진 것입니다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미란성</a:t>
            </a:r>
            <a:r>
              <a:rPr lang="ko-KR" altLang="en-US" sz="2000" dirty="0"/>
              <a:t> 위염은 염증 때문에 </a:t>
            </a:r>
            <a:r>
              <a:rPr lang="ko-KR" altLang="en-US" sz="2000" dirty="0" err="1"/>
              <a:t>위점막이</a:t>
            </a:r>
            <a:r>
              <a:rPr lang="ko-KR" altLang="en-US" sz="2000" dirty="0"/>
              <a:t> 표면이 국소적으로 벗겨진 것입니다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속쓰림</a:t>
            </a:r>
            <a:r>
              <a:rPr lang="en-US" altLang="ko-KR" sz="2000" dirty="0"/>
              <a:t>, </a:t>
            </a:r>
            <a:r>
              <a:rPr lang="ko-KR" altLang="en-US" sz="2000" dirty="0"/>
              <a:t>소화 불량 등의 증상이 있다면 소화기내과 진료를 받으시고</a:t>
            </a:r>
            <a:r>
              <a:rPr lang="en-US" altLang="ko-KR" sz="2000" dirty="0"/>
              <a:t>, </a:t>
            </a:r>
            <a:r>
              <a:rPr lang="ko-KR" altLang="en-US" sz="2000" dirty="0"/>
              <a:t>증상이 없다면 </a:t>
            </a:r>
            <a:r>
              <a:rPr lang="en-US" altLang="ko-KR" sz="2000" dirty="0"/>
              <a:t>2</a:t>
            </a:r>
            <a:r>
              <a:rPr lang="ko-KR" altLang="en-US" sz="2000" dirty="0"/>
              <a:t>년마다 정기적인 위내시경 검사를 권합니다</a:t>
            </a:r>
            <a:r>
              <a:rPr lang="en-US" altLang="ko-KR" sz="2000" dirty="0"/>
              <a:t>.</a:t>
            </a:r>
            <a:endParaRPr lang="ko-KR" altLang="en-US" sz="2000" dirty="0"/>
          </a:p>
          <a:p>
            <a:pPr lvl="1"/>
            <a:endParaRPr lang="en-US" altLang="ko-KR" dirty="0" smtClean="0"/>
          </a:p>
          <a:p>
            <a:pPr lvl="1"/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153490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733425"/>
            <a:ext cx="73342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7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위암 </a:t>
            </a:r>
            <a:r>
              <a:rPr lang="ko-KR" altLang="en-US" dirty="0" err="1" smtClean="0"/>
              <a:t>변경건</a:t>
            </a:r>
            <a:r>
              <a:rPr lang="ko-KR" altLang="en-US" dirty="0" smtClean="0"/>
              <a:t> </a:t>
            </a:r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위축장상</a:t>
            </a:r>
            <a:endParaRPr lang="en-US" altLang="ko-KR" dirty="0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엑셀 번호</a:t>
            </a:r>
            <a:r>
              <a:rPr lang="en-US" altLang="ko-KR" dirty="0" smtClean="0"/>
              <a:t>: 121</a:t>
            </a:r>
          </a:p>
          <a:p>
            <a:r>
              <a:rPr lang="ko-KR" altLang="en-US" dirty="0" smtClean="0"/>
              <a:t>위축 </a:t>
            </a:r>
            <a:r>
              <a:rPr lang="ko-KR" altLang="en-US" dirty="0" err="1" smtClean="0"/>
              <a:t>표재</a:t>
            </a:r>
            <a:endParaRPr lang="en-US" altLang="ko-KR" sz="1800" dirty="0"/>
          </a:p>
          <a:p>
            <a:r>
              <a:rPr lang="en-US" altLang="ko-KR" sz="2000" dirty="0"/>
              <a:t>'</a:t>
            </a:r>
            <a:r>
              <a:rPr lang="ko-KR" altLang="en-US" sz="2000" dirty="0"/>
              <a:t>위내시경검사상 표재성 위염</a:t>
            </a:r>
            <a:r>
              <a:rPr lang="en-US" altLang="ko-KR" sz="2000" dirty="0"/>
              <a:t>, </a:t>
            </a:r>
            <a:r>
              <a:rPr lang="ko-KR" altLang="en-US" sz="2000" dirty="0" err="1"/>
              <a:t>위축성</a:t>
            </a:r>
            <a:r>
              <a:rPr lang="ko-KR" altLang="en-US" sz="2000" dirty="0"/>
              <a:t> 위염 소견입니다</a:t>
            </a:r>
            <a:r>
              <a:rPr lang="en-US" altLang="ko-KR" sz="2000" dirty="0"/>
              <a:t>. </a:t>
            </a:r>
            <a:r>
              <a:rPr lang="ko-KR" altLang="en-US" sz="2000" dirty="0"/>
              <a:t>표재성 위염은 </a:t>
            </a:r>
            <a:r>
              <a:rPr lang="ko-KR" altLang="en-US" sz="2000" dirty="0" err="1"/>
              <a:t>위점막</a:t>
            </a:r>
            <a:r>
              <a:rPr lang="ko-KR" altLang="en-US" sz="2000" dirty="0"/>
              <a:t> 표면에 염증이 발생한 것입니다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위축성</a:t>
            </a:r>
            <a:r>
              <a:rPr lang="ko-KR" altLang="en-US" sz="2000" dirty="0"/>
              <a:t> 위염은 염증과 노화에 의하여 </a:t>
            </a:r>
            <a:r>
              <a:rPr lang="ko-KR" altLang="en-US" sz="2000" dirty="0" err="1"/>
              <a:t>위점막이</a:t>
            </a:r>
            <a:r>
              <a:rPr lang="ko-KR" altLang="en-US" sz="2000" dirty="0"/>
              <a:t> 얇아진 것입니다</a:t>
            </a:r>
            <a:r>
              <a:rPr lang="en-US" altLang="ko-KR" sz="2000" dirty="0"/>
              <a:t>. </a:t>
            </a:r>
            <a:r>
              <a:rPr lang="ko-KR" altLang="en-US" sz="2000" dirty="0" err="1"/>
              <a:t>속쓰림</a:t>
            </a:r>
            <a:r>
              <a:rPr lang="en-US" altLang="ko-KR" sz="2000" dirty="0"/>
              <a:t>, </a:t>
            </a:r>
            <a:r>
              <a:rPr lang="ko-KR" altLang="en-US" sz="2000" dirty="0"/>
              <a:t>소화 불량 등의 증상이 있다면 소화기내과 진료를 받으시고</a:t>
            </a:r>
            <a:r>
              <a:rPr lang="en-US" altLang="ko-KR" sz="2000" dirty="0"/>
              <a:t>, </a:t>
            </a:r>
            <a:r>
              <a:rPr lang="ko-KR" altLang="en-US" sz="2000" dirty="0"/>
              <a:t>증상이 없다면 </a:t>
            </a:r>
            <a:r>
              <a:rPr lang="en-US" altLang="ko-KR" sz="2000" dirty="0"/>
              <a:t>2</a:t>
            </a:r>
            <a:r>
              <a:rPr lang="ko-KR" altLang="en-US" sz="2000" dirty="0"/>
              <a:t>년마다 정기적인 위내시경 검사를 권합니다</a:t>
            </a:r>
            <a:r>
              <a:rPr lang="en-US" altLang="ko-KR" sz="2000" dirty="0"/>
              <a:t>.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73550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1142</TotalTime>
  <Words>1698</Words>
  <Application>Microsoft Office PowerPoint</Application>
  <PresentationFormat>와이드스크린</PresentationFormat>
  <Paragraphs>162</Paragraphs>
  <Slides>43</Slides>
  <Notes>21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46" baseType="lpstr">
      <vt:lpstr>맑은 고딕</vt:lpstr>
      <vt:lpstr>Arial</vt:lpstr>
      <vt:lpstr>Office 테마</vt:lpstr>
      <vt:lpstr>단축키 변경</vt:lpstr>
      <vt:lpstr>위암 단축키 변경</vt:lpstr>
      <vt:lpstr>위암 변경건 1</vt:lpstr>
      <vt:lpstr>PowerPoint 프레젠테이션</vt:lpstr>
      <vt:lpstr>위암 변경건 2 </vt:lpstr>
      <vt:lpstr>PowerPoint 프레젠테이션</vt:lpstr>
      <vt:lpstr>위암 변경건 3 </vt:lpstr>
      <vt:lpstr>PowerPoint 프레젠테이션</vt:lpstr>
      <vt:lpstr>위암 변경건 4</vt:lpstr>
      <vt:lpstr>PowerPoint 프레젠테이션</vt:lpstr>
      <vt:lpstr>위암 변경건 5</vt:lpstr>
      <vt:lpstr>PowerPoint 프레젠테이션</vt:lpstr>
      <vt:lpstr>위암 변경건 6</vt:lpstr>
      <vt:lpstr>PowerPoint 프레젠테이션</vt:lpstr>
      <vt:lpstr>위암 변경건 7</vt:lpstr>
      <vt:lpstr>PowerPoint 프레젠테이션</vt:lpstr>
      <vt:lpstr>유방암 단축키 변경</vt:lpstr>
      <vt:lpstr>유방 변경건 1</vt:lpstr>
      <vt:lpstr>PowerPoint 프레젠테이션</vt:lpstr>
      <vt:lpstr>유방 변경건 2</vt:lpstr>
      <vt:lpstr>PowerPoint 프레젠테이션</vt:lpstr>
      <vt:lpstr>자궁암 단축키 변경</vt:lpstr>
      <vt:lpstr>자궁암 1번</vt:lpstr>
      <vt:lpstr>PowerPoint 프레젠테이션</vt:lpstr>
      <vt:lpstr>자궁암 2번 </vt:lpstr>
      <vt:lpstr>PowerPoint 프레젠테이션</vt:lpstr>
      <vt:lpstr>자궁암 3번</vt:lpstr>
      <vt:lpstr>PowerPoint 프레젠테이션</vt:lpstr>
      <vt:lpstr>자궁암 변경건 4</vt:lpstr>
      <vt:lpstr>PowerPoint 프레젠테이션</vt:lpstr>
      <vt:lpstr>자궁암 변경건 5</vt:lpstr>
      <vt:lpstr>PowerPoint 프레젠테이션</vt:lpstr>
      <vt:lpstr>간암 단축키 변경</vt:lpstr>
      <vt:lpstr>간암 변경건 1</vt:lpstr>
      <vt:lpstr>PowerPoint 프레젠테이션</vt:lpstr>
      <vt:lpstr>간암 변경건 2</vt:lpstr>
      <vt:lpstr>PowerPoint 프레젠테이션</vt:lpstr>
      <vt:lpstr>간암 변경건 3</vt:lpstr>
      <vt:lpstr>PowerPoint 프레젠테이션</vt:lpstr>
      <vt:lpstr>폐암 단축키 변경</vt:lpstr>
      <vt:lpstr>폐암 1번</vt:lpstr>
      <vt:lpstr>C02 양성결절</vt:lpstr>
      <vt:lpstr>C99 기타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DELL3040</cp:lastModifiedBy>
  <cp:revision>30</cp:revision>
  <dcterms:created xsi:type="dcterms:W3CDTF">2026-01-27T07:15:17Z</dcterms:created>
  <dcterms:modified xsi:type="dcterms:W3CDTF">2026-02-11T01:27:01Z</dcterms:modified>
</cp:coreProperties>
</file>