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0" r:id="rId5"/>
    <p:sldId id="259" r:id="rId6"/>
    <p:sldId id="261" r:id="rId7"/>
    <p:sldId id="263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350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66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43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57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09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81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449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53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659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58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35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EFDED-9A2C-471F-8FF4-E487D3FFF650}" type="datetimeFigureOut">
              <a:rPr lang="ko-KR" altLang="en-US" smtClean="0"/>
              <a:t>2018-01-17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A05E1-2599-4D69-B53B-E2E1926154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090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+mn-ea"/>
                <a:ea typeface="+mn-ea"/>
              </a:rPr>
              <a:t>① 예약</a:t>
            </a:r>
            <a:r>
              <a:rPr lang="en-US" altLang="ko-KR" dirty="0" smtClean="0">
                <a:latin typeface="+mn-ea"/>
                <a:ea typeface="+mn-ea"/>
              </a:rPr>
              <a:t>/</a:t>
            </a:r>
            <a:r>
              <a:rPr lang="ko-KR" altLang="en-US" dirty="0" err="1" smtClean="0">
                <a:latin typeface="+mn-ea"/>
                <a:ea typeface="+mn-ea"/>
              </a:rPr>
              <a:t>접수관리</a:t>
            </a:r>
            <a:endParaRPr lang="ko-KR" altLang="en-US" dirty="0">
              <a:latin typeface="+mn-ea"/>
              <a:ea typeface="+mn-ea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206923"/>
              </p:ext>
            </p:extLst>
          </p:nvPr>
        </p:nvGraphicFramePr>
        <p:xfrm>
          <a:off x="3575050" y="273050"/>
          <a:ext cx="5111748" cy="370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51958"/>
                <a:gridCol w="851958"/>
                <a:gridCol w="851958"/>
                <a:gridCol w="851958"/>
                <a:gridCol w="851958"/>
                <a:gridCol w="851958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예약 날짜 삽입 건</a:t>
            </a:r>
            <a:endParaRPr lang="en-US" altLang="ko-KR" sz="10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000" dirty="0" smtClean="0">
                <a:latin typeface="+mn-ea"/>
              </a:rPr>
              <a:t>예약자</a:t>
            </a:r>
            <a:r>
              <a:rPr lang="en-US" altLang="ko-KR" sz="1000" dirty="0" smtClean="0">
                <a:latin typeface="+mn-ea"/>
              </a:rPr>
              <a:t>, </a:t>
            </a:r>
            <a:r>
              <a:rPr lang="ko-KR" altLang="en-US" sz="1000" dirty="0" smtClean="0">
                <a:latin typeface="+mn-ea"/>
              </a:rPr>
              <a:t>접수자 </a:t>
            </a:r>
            <a:r>
              <a:rPr lang="ko-KR" altLang="en-US" sz="1000" dirty="0" err="1" smtClean="0">
                <a:latin typeface="+mn-ea"/>
              </a:rPr>
              <a:t>사번은</a:t>
            </a:r>
            <a:r>
              <a:rPr lang="ko-KR" altLang="en-US" sz="1000" dirty="0" smtClean="0">
                <a:latin typeface="+mn-ea"/>
              </a:rPr>
              <a:t> 칸 부족 시</a:t>
            </a:r>
            <a:r>
              <a:rPr lang="en-US" altLang="ko-KR" sz="1000" dirty="0" smtClean="0">
                <a:latin typeface="+mn-ea"/>
              </a:rPr>
              <a:t>, </a:t>
            </a:r>
            <a:br>
              <a:rPr lang="en-US" altLang="ko-KR" sz="1000" dirty="0" smtClean="0">
                <a:latin typeface="+mn-ea"/>
              </a:rPr>
            </a:br>
            <a:r>
              <a:rPr lang="ko-KR" altLang="en-US" sz="1000" dirty="0" err="1" smtClean="0">
                <a:latin typeface="+mn-ea"/>
              </a:rPr>
              <a:t>보여지지</a:t>
            </a:r>
            <a:r>
              <a:rPr lang="ko-KR" altLang="en-US" sz="1000" dirty="0" smtClean="0">
                <a:latin typeface="+mn-ea"/>
              </a:rPr>
              <a:t> 않아도 됨</a:t>
            </a:r>
            <a:endParaRPr lang="en-US" altLang="ko-KR" sz="1000" dirty="0" smtClean="0"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54483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563888" y="2636912"/>
            <a:ext cx="525658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4139952" y="2852936"/>
            <a:ext cx="144016" cy="12961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097785"/>
              </p:ext>
            </p:extLst>
          </p:nvPr>
        </p:nvGraphicFramePr>
        <p:xfrm>
          <a:off x="3564488" y="4149080"/>
          <a:ext cx="5400000" cy="3962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75000"/>
                <a:gridCol w="675000"/>
                <a:gridCol w="675000"/>
                <a:gridCol w="675000"/>
                <a:gridCol w="675000"/>
                <a:gridCol w="675000"/>
                <a:gridCol w="675000"/>
                <a:gridCol w="675000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예약일</a:t>
                      </a:r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예약자</a:t>
                      </a:r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접수자</a:t>
                      </a:r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/>
                        <a:t>준비물발송</a:t>
                      </a:r>
                      <a:endParaRPr lang="ko-KR" alt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24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②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 err="1" smtClean="0">
                <a:latin typeface="+mn-ea"/>
                <a:ea typeface="+mn-ea"/>
              </a:rPr>
              <a:t>예약변경현황</a:t>
            </a:r>
            <a:r>
              <a:rPr lang="en-US" altLang="ko-KR" dirty="0" smtClean="0">
                <a:latin typeface="+mn-ea"/>
                <a:ea typeface="+mn-ea"/>
              </a:rPr>
              <a:t>-1</a:t>
            </a:r>
            <a:r>
              <a:rPr lang="ko-KR" altLang="en-US" dirty="0" smtClean="0">
                <a:latin typeface="+mn-ea"/>
                <a:ea typeface="+mn-ea"/>
              </a:rPr>
              <a:t>안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▶예약</a:t>
            </a:r>
            <a:r>
              <a:rPr lang="en-US" altLang="ko-KR" sz="1000" dirty="0" smtClean="0">
                <a:latin typeface="+mn-ea"/>
              </a:rPr>
              <a:t>/</a:t>
            </a:r>
            <a:r>
              <a:rPr lang="ko-KR" altLang="en-US" sz="1000" dirty="0" err="1" smtClean="0">
                <a:latin typeface="+mn-ea"/>
              </a:rPr>
              <a:t>접수관리</a:t>
            </a:r>
            <a:r>
              <a:rPr lang="ko-KR" altLang="en-US" sz="1000" dirty="0" smtClean="0">
                <a:latin typeface="+mn-ea"/>
              </a:rPr>
              <a:t> 화면 안에</a:t>
            </a:r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“</a:t>
            </a:r>
            <a:r>
              <a:rPr lang="ko-KR" altLang="en-US" sz="1000" dirty="0" err="1" smtClean="0">
                <a:latin typeface="+mn-ea"/>
              </a:rPr>
              <a:t>고객관리</a:t>
            </a:r>
            <a:r>
              <a:rPr lang="en-US" altLang="ko-KR" sz="1000" dirty="0" smtClean="0">
                <a:latin typeface="+mn-ea"/>
              </a:rPr>
              <a:t>”</a:t>
            </a:r>
          </a:p>
          <a:p>
            <a:endParaRPr lang="en-US" altLang="ko-KR" sz="1000" dirty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</a:t>
            </a:r>
            <a:r>
              <a:rPr lang="ko-KR" altLang="en-US" sz="1000" dirty="0" err="1" smtClean="0">
                <a:latin typeface="+mn-ea"/>
              </a:rPr>
              <a:t>예약현황</a:t>
            </a:r>
            <a:r>
              <a:rPr lang="ko-KR" altLang="en-US" sz="1000" dirty="0" smtClean="0">
                <a:latin typeface="+mn-ea"/>
              </a:rPr>
              <a:t> 버튼을 하나 더 만들어서 팝업을 띄워</a:t>
            </a:r>
            <a:endParaRPr lang="en-US" altLang="ko-KR" sz="1000" dirty="0" smtClean="0">
              <a:latin typeface="+mn-ea"/>
            </a:endParaRPr>
          </a:p>
          <a:p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  </a:t>
            </a:r>
            <a:r>
              <a:rPr lang="ko-KR" altLang="en-US" sz="1000" dirty="0" smtClean="0">
                <a:latin typeface="+mn-ea"/>
              </a:rPr>
              <a:t>기존 예약 변경 내역을 볼 수 있는 화면을 </a:t>
            </a:r>
            <a:r>
              <a:rPr lang="ko-KR" altLang="en-US" sz="1000" dirty="0" err="1" smtClean="0">
                <a:latin typeface="+mn-ea"/>
              </a:rPr>
              <a:t>만듬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</p:txBody>
      </p:sp>
      <p:graphicFrame>
        <p:nvGraphicFramePr>
          <p:cNvPr id="25" name="내용 개체 틀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758596"/>
              </p:ext>
            </p:extLst>
          </p:nvPr>
        </p:nvGraphicFramePr>
        <p:xfrm>
          <a:off x="3717067" y="3645024"/>
          <a:ext cx="5111748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51958"/>
                <a:gridCol w="851958"/>
                <a:gridCol w="851958"/>
                <a:gridCol w="851958"/>
                <a:gridCol w="851958"/>
                <a:gridCol w="85195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순번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예약자</a:t>
                      </a:r>
                      <a:r>
                        <a:rPr lang="en-US" altLang="ko-KR" sz="800" dirty="0" smtClean="0"/>
                        <a:t>/</a:t>
                      </a:r>
                      <a:r>
                        <a:rPr lang="ko-KR" altLang="en-US" sz="800" dirty="0" err="1" smtClean="0"/>
                        <a:t>변경자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예약일자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예약시간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패키지명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비고</a:t>
                      </a:r>
                      <a:endParaRPr lang="ko-KR" altLang="en-US" sz="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/>
                        <a:t>1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/>
                        <a:t>2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941" y="260649"/>
            <a:ext cx="5400000" cy="265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5436096" y="512688"/>
            <a:ext cx="36004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3923928" y="2276872"/>
            <a:ext cx="37444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7416368" y="476672"/>
            <a:ext cx="468000" cy="36000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 err="1" smtClean="0"/>
              <a:t>예약현황</a:t>
            </a:r>
            <a:endParaRPr lang="ko-KR" altLang="en-US" sz="900" dirty="0"/>
          </a:p>
        </p:txBody>
      </p:sp>
      <p:sp>
        <p:nvSpPr>
          <p:cNvPr id="31" name="직사각형 30"/>
          <p:cNvSpPr/>
          <p:nvPr/>
        </p:nvSpPr>
        <p:spPr>
          <a:xfrm>
            <a:off x="7416368" y="422672"/>
            <a:ext cx="468000" cy="46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stCxn id="31" idx="2"/>
            <a:endCxn id="25" idx="0"/>
          </p:cNvCxnSpPr>
          <p:nvPr/>
        </p:nvCxnSpPr>
        <p:spPr>
          <a:xfrm flipH="1">
            <a:off x="6272941" y="890672"/>
            <a:ext cx="1377427" cy="27543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59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②</a:t>
            </a:r>
            <a:r>
              <a:rPr lang="ko-KR" altLang="en-US" dirty="0" smtClean="0">
                <a:latin typeface="+mn-ea"/>
                <a:ea typeface="+mn-ea"/>
              </a:rPr>
              <a:t> </a:t>
            </a:r>
            <a:r>
              <a:rPr lang="ko-KR" altLang="en-US" dirty="0" err="1" smtClean="0">
                <a:latin typeface="+mn-ea"/>
                <a:ea typeface="+mn-ea"/>
              </a:rPr>
              <a:t>예약변경현황</a:t>
            </a:r>
            <a:r>
              <a:rPr lang="en-US" altLang="ko-KR" dirty="0" smtClean="0">
                <a:latin typeface="+mn-ea"/>
                <a:ea typeface="+mn-ea"/>
              </a:rPr>
              <a:t>-2</a:t>
            </a:r>
            <a:r>
              <a:rPr lang="ko-KR" altLang="en-US" dirty="0" smtClean="0">
                <a:latin typeface="+mn-ea"/>
                <a:ea typeface="+mn-ea"/>
              </a:rPr>
              <a:t>안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▶예약</a:t>
            </a:r>
            <a:r>
              <a:rPr lang="en-US" altLang="ko-KR" sz="1000" dirty="0" smtClean="0">
                <a:latin typeface="+mn-ea"/>
              </a:rPr>
              <a:t>/</a:t>
            </a:r>
            <a:r>
              <a:rPr lang="ko-KR" altLang="en-US" sz="1000" dirty="0" err="1" smtClean="0">
                <a:latin typeface="+mn-ea"/>
              </a:rPr>
              <a:t>접수관리</a:t>
            </a:r>
            <a:r>
              <a:rPr lang="ko-KR" altLang="en-US" sz="1000" dirty="0" smtClean="0">
                <a:latin typeface="+mn-ea"/>
              </a:rPr>
              <a:t> 화면 안에</a:t>
            </a:r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“</a:t>
            </a:r>
            <a:r>
              <a:rPr lang="ko-KR" altLang="en-US" sz="1000" dirty="0" err="1" smtClean="0">
                <a:latin typeface="+mn-ea"/>
              </a:rPr>
              <a:t>고객관리</a:t>
            </a:r>
            <a:r>
              <a:rPr lang="en-US" altLang="ko-KR" sz="1000" dirty="0" smtClean="0">
                <a:latin typeface="+mn-ea"/>
              </a:rPr>
              <a:t>”</a:t>
            </a:r>
          </a:p>
          <a:p>
            <a:endParaRPr lang="en-US" altLang="ko-KR" sz="1000" dirty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▶기존 화면에서 하단에 탭으로 구분 지어</a:t>
            </a:r>
            <a:r>
              <a:rPr lang="en-US" altLang="ko-KR" sz="1000" dirty="0" smtClean="0">
                <a:latin typeface="+mn-ea"/>
              </a:rPr>
              <a:t>,</a:t>
            </a:r>
            <a:br>
              <a:rPr lang="en-US" altLang="ko-KR" sz="1000" dirty="0" smtClean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  </a:t>
            </a:r>
            <a:r>
              <a:rPr lang="ko-KR" altLang="en-US" sz="1000" dirty="0" smtClean="0">
                <a:latin typeface="+mn-ea"/>
              </a:rPr>
              <a:t>화면을 볼 수 있도록 했으면 합니다</a:t>
            </a:r>
            <a:r>
              <a:rPr lang="en-US" altLang="ko-KR" sz="1000" dirty="0" smtClean="0">
                <a:latin typeface="+mn-ea"/>
              </a:rPr>
              <a:t>.</a:t>
            </a:r>
          </a:p>
          <a:p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  </a:t>
            </a:r>
            <a:r>
              <a:rPr lang="ko-KR" altLang="en-US" sz="1000" dirty="0" smtClean="0">
                <a:latin typeface="+mn-ea"/>
              </a:rPr>
              <a:t>비고란은 상단에 있는 입력란을 이용하여 </a:t>
            </a:r>
            <a:r>
              <a:rPr lang="en-US" altLang="ko-KR" sz="1000" dirty="0">
                <a:latin typeface="+mn-ea"/>
              </a:rPr>
              <a:t/>
            </a:r>
            <a:br>
              <a:rPr lang="en-US" altLang="ko-KR" sz="1000" dirty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  </a:t>
            </a:r>
            <a:r>
              <a:rPr lang="ko-KR" altLang="en-US" sz="1000" dirty="0" smtClean="0">
                <a:latin typeface="+mn-ea"/>
              </a:rPr>
              <a:t>같이 사용 할 수 있으면 좋을 것 같습니다</a:t>
            </a:r>
            <a:r>
              <a:rPr lang="en-US" altLang="ko-KR" sz="1000" dirty="0" smtClean="0">
                <a:latin typeface="+mn-ea"/>
              </a:rPr>
              <a:t>.</a:t>
            </a:r>
          </a:p>
          <a:p>
            <a:endParaRPr lang="en-US" altLang="ko-KR" sz="1000" dirty="0" smtClean="0">
              <a:latin typeface="+mn-ea"/>
            </a:endParaRPr>
          </a:p>
        </p:txBody>
      </p:sp>
      <p:graphicFrame>
        <p:nvGraphicFramePr>
          <p:cNvPr id="25" name="내용 개체 틀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947021"/>
              </p:ext>
            </p:extLst>
          </p:nvPr>
        </p:nvGraphicFramePr>
        <p:xfrm>
          <a:off x="3717067" y="3645024"/>
          <a:ext cx="5111748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51958"/>
                <a:gridCol w="851958"/>
                <a:gridCol w="851958"/>
                <a:gridCol w="851958"/>
                <a:gridCol w="851958"/>
                <a:gridCol w="851958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순번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예약자</a:t>
                      </a:r>
                      <a:r>
                        <a:rPr lang="en-US" altLang="ko-KR" sz="800" dirty="0" smtClean="0"/>
                        <a:t>/</a:t>
                      </a:r>
                      <a:r>
                        <a:rPr lang="ko-KR" altLang="en-US" sz="800" dirty="0" err="1" smtClean="0"/>
                        <a:t>변경자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예약일자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예약시간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err="1" smtClean="0"/>
                        <a:t>패키지명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/>
                        <a:t>비고</a:t>
                      </a:r>
                      <a:endParaRPr lang="ko-KR" altLang="en-US" sz="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/>
                        <a:t>1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/>
                        <a:t>2</a:t>
                      </a:r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941" y="260649"/>
            <a:ext cx="5400000" cy="265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5436096" y="512688"/>
            <a:ext cx="36004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3923928" y="2276872"/>
            <a:ext cx="374441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stCxn id="2052" idx="2"/>
            <a:endCxn id="25" idx="0"/>
          </p:cNvCxnSpPr>
          <p:nvPr/>
        </p:nvCxnSpPr>
        <p:spPr>
          <a:xfrm>
            <a:off x="6272941" y="2917418"/>
            <a:ext cx="0" cy="72760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3563887" y="2065436"/>
            <a:ext cx="5409053" cy="8519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07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</a:rPr>
              <a:t>③ </a:t>
            </a:r>
            <a:r>
              <a:rPr lang="ko-KR" altLang="en-US" dirty="0" smtClean="0">
                <a:latin typeface="+mn-ea"/>
              </a:rPr>
              <a:t>추천인 활성화</a:t>
            </a:r>
            <a:endParaRPr lang="ko-KR" altLang="en-US" dirty="0">
              <a:latin typeface="+mn-ea"/>
              <a:ea typeface="+mn-ea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28644"/>
              </p:ext>
            </p:extLst>
          </p:nvPr>
        </p:nvGraphicFramePr>
        <p:xfrm>
          <a:off x="3575050" y="273050"/>
          <a:ext cx="5111748" cy="370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51958"/>
                <a:gridCol w="851958"/>
                <a:gridCol w="851958"/>
                <a:gridCol w="851958"/>
                <a:gridCol w="851958"/>
                <a:gridCol w="851958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 </a:t>
            </a:r>
            <a:r>
              <a:rPr lang="ko-KR" altLang="en-US" sz="1000" dirty="0" err="1" smtClean="0">
                <a:latin typeface="+mn-ea"/>
              </a:rPr>
              <a:t>추천인명</a:t>
            </a:r>
            <a:r>
              <a:rPr lang="ko-KR" altLang="en-US" sz="1000" dirty="0" smtClean="0">
                <a:latin typeface="+mn-ea"/>
              </a:rPr>
              <a:t> 활성화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 병원 전산 중 </a:t>
            </a:r>
            <a:r>
              <a:rPr lang="en-US" altLang="ko-KR" sz="1000" dirty="0" smtClean="0">
                <a:latin typeface="+mn-ea"/>
              </a:rPr>
              <a:t>“</a:t>
            </a:r>
            <a:r>
              <a:rPr lang="ko-KR" altLang="en-US" sz="1000" dirty="0" err="1" smtClean="0">
                <a:latin typeface="+mn-ea"/>
              </a:rPr>
              <a:t>환자기본정보</a:t>
            </a:r>
            <a:r>
              <a:rPr lang="en-US" altLang="ko-KR" sz="1000" dirty="0" smtClean="0">
                <a:latin typeface="+mn-ea"/>
              </a:rPr>
              <a:t>”</a:t>
            </a:r>
            <a:r>
              <a:rPr lang="ko-KR" altLang="en-US" sz="1000" dirty="0" smtClean="0">
                <a:latin typeface="+mn-ea"/>
              </a:rPr>
              <a:t>에 있는</a:t>
            </a:r>
            <a:r>
              <a:rPr lang="en-US" altLang="ko-KR" sz="1000" dirty="0" smtClean="0">
                <a:latin typeface="+mn-ea"/>
              </a:rPr>
              <a:t/>
            </a:r>
            <a:br>
              <a:rPr lang="en-US" altLang="ko-KR" sz="1000" dirty="0" smtClean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   “</a:t>
            </a:r>
            <a:r>
              <a:rPr lang="ko-KR" altLang="en-US" sz="1000" dirty="0" err="1" smtClean="0">
                <a:latin typeface="+mn-ea"/>
              </a:rPr>
              <a:t>직원소개정보</a:t>
            </a:r>
            <a:r>
              <a:rPr lang="en-US" altLang="ko-KR" sz="1000" dirty="0" smtClean="0">
                <a:latin typeface="+mn-ea"/>
              </a:rPr>
              <a:t>”</a:t>
            </a:r>
            <a:r>
              <a:rPr lang="ko-KR" altLang="en-US" sz="1000" dirty="0" smtClean="0">
                <a:latin typeface="+mn-ea"/>
              </a:rPr>
              <a:t>에 있는 자료가 불러와 질 수</a:t>
            </a:r>
            <a:r>
              <a:rPr lang="en-US" altLang="ko-KR" sz="1000" dirty="0" smtClean="0">
                <a:latin typeface="+mn-ea"/>
              </a:rPr>
              <a:t/>
            </a:r>
            <a:br>
              <a:rPr lang="en-US" altLang="ko-KR" sz="1000" dirty="0" smtClean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   </a:t>
            </a:r>
            <a:r>
              <a:rPr lang="ko-KR" altLang="en-US" sz="1000" dirty="0" smtClean="0">
                <a:latin typeface="+mn-ea"/>
              </a:rPr>
              <a:t>있다면 좋겠습니다</a:t>
            </a:r>
            <a:r>
              <a:rPr lang="en-US" altLang="ko-KR" sz="1000" dirty="0" smtClean="0">
                <a:latin typeface="+mn-ea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54483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563888" y="2204864"/>
            <a:ext cx="23762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>
            <a:stCxn id="3" idx="0"/>
          </p:cNvCxnSpPr>
          <p:nvPr/>
        </p:nvCxnSpPr>
        <p:spPr>
          <a:xfrm flipH="1" flipV="1">
            <a:off x="4752020" y="2420888"/>
            <a:ext cx="908683" cy="19442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815" y="4365104"/>
            <a:ext cx="27717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5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+mn-ea"/>
                <a:ea typeface="+mn-ea"/>
              </a:rPr>
              <a:t>④ 수검자 초기화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▶예약</a:t>
            </a:r>
            <a:r>
              <a:rPr lang="en-US" altLang="ko-KR" sz="1000" dirty="0" smtClean="0">
                <a:latin typeface="+mn-ea"/>
              </a:rPr>
              <a:t>/</a:t>
            </a:r>
            <a:r>
              <a:rPr lang="ko-KR" altLang="en-US" sz="1000" dirty="0" err="1" smtClean="0">
                <a:latin typeface="+mn-ea"/>
              </a:rPr>
              <a:t>접수관리</a:t>
            </a:r>
            <a:r>
              <a:rPr lang="ko-KR" altLang="en-US" sz="1000" dirty="0" smtClean="0">
                <a:latin typeface="+mn-ea"/>
              </a:rPr>
              <a:t> 화면 안에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▶초기화 버튼 클릭 시</a:t>
            </a:r>
            <a:r>
              <a:rPr lang="en-US" altLang="ko-KR" sz="1000" dirty="0" smtClean="0">
                <a:latin typeface="+mn-ea"/>
              </a:rPr>
              <a:t>,</a:t>
            </a:r>
            <a:br>
              <a:rPr lang="en-US" altLang="ko-KR" sz="1000" dirty="0" smtClean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  </a:t>
            </a:r>
            <a:r>
              <a:rPr lang="ko-KR" altLang="en-US" sz="1000" dirty="0" smtClean="0">
                <a:latin typeface="+mn-ea"/>
              </a:rPr>
              <a:t>주소 </a:t>
            </a:r>
            <a:r>
              <a:rPr lang="en-US" altLang="ko-KR" sz="1000" dirty="0" smtClean="0">
                <a:latin typeface="+mn-ea"/>
              </a:rPr>
              <a:t>&amp; </a:t>
            </a:r>
            <a:r>
              <a:rPr lang="ko-KR" altLang="en-US" sz="1000" dirty="0" err="1" smtClean="0">
                <a:latin typeface="+mn-ea"/>
              </a:rPr>
              <a:t>휴대전화</a:t>
            </a:r>
            <a:r>
              <a:rPr lang="ko-KR" altLang="en-US" sz="1000" dirty="0" smtClean="0">
                <a:latin typeface="+mn-ea"/>
              </a:rPr>
              <a:t> 번호가 초기화 됨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▶초기화 버튼 클릭 하더라도</a:t>
            </a:r>
            <a:r>
              <a:rPr lang="en-US" altLang="ko-KR" sz="1000" dirty="0" smtClean="0">
                <a:latin typeface="+mn-ea"/>
              </a:rPr>
              <a:t>,</a:t>
            </a:r>
            <a:br>
              <a:rPr lang="en-US" altLang="ko-KR" sz="1000" dirty="0" smtClean="0">
                <a:latin typeface="+mn-ea"/>
              </a:rPr>
            </a:br>
            <a:r>
              <a:rPr lang="en-US" altLang="ko-KR" sz="1000" dirty="0" smtClean="0">
                <a:latin typeface="+mn-ea"/>
              </a:rPr>
              <a:t> </a:t>
            </a:r>
            <a:r>
              <a:rPr lang="ko-KR" altLang="en-US" sz="1000" dirty="0" smtClean="0">
                <a:latin typeface="+mn-ea"/>
              </a:rPr>
              <a:t>주소 </a:t>
            </a:r>
            <a:r>
              <a:rPr lang="en-US" altLang="ko-KR" sz="1000" dirty="0" smtClean="0">
                <a:latin typeface="+mn-ea"/>
              </a:rPr>
              <a:t>&amp; </a:t>
            </a:r>
            <a:r>
              <a:rPr lang="ko-KR" altLang="en-US" sz="1000" dirty="0" err="1" smtClean="0">
                <a:latin typeface="+mn-ea"/>
              </a:rPr>
              <a:t>휴대전화</a:t>
            </a:r>
            <a:r>
              <a:rPr lang="ko-KR" altLang="en-US" sz="1000" dirty="0" smtClean="0">
                <a:latin typeface="+mn-ea"/>
              </a:rPr>
              <a:t> 번호가 초기화 되지 않도록</a:t>
            </a:r>
            <a:r>
              <a:rPr lang="en-US" altLang="ko-KR" sz="1000" dirty="0" smtClean="0">
                <a:latin typeface="+mn-ea"/>
              </a:rPr>
              <a:t>.</a:t>
            </a:r>
          </a:p>
        </p:txBody>
      </p:sp>
      <p:pic>
        <p:nvPicPr>
          <p:cNvPr id="11" name="내용 개체 틀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42" y="273918"/>
            <a:ext cx="5400000" cy="3104791"/>
          </a:xfrm>
        </p:spPr>
      </p:pic>
      <p:sp>
        <p:nvSpPr>
          <p:cNvPr id="12" name="직사각형 11"/>
          <p:cNvSpPr/>
          <p:nvPr/>
        </p:nvSpPr>
        <p:spPr>
          <a:xfrm>
            <a:off x="8316416" y="2204864"/>
            <a:ext cx="57606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563888" y="2528900"/>
            <a:ext cx="4680520" cy="468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연결선 22"/>
          <p:cNvCxnSpPr/>
          <p:nvPr/>
        </p:nvCxnSpPr>
        <p:spPr>
          <a:xfrm>
            <a:off x="5809642" y="836712"/>
            <a:ext cx="77858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6651973" y="836712"/>
            <a:ext cx="648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4139952" y="836712"/>
            <a:ext cx="432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231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+mn-ea"/>
                <a:ea typeface="+mn-ea"/>
              </a:rPr>
              <a:t>⑤ </a:t>
            </a:r>
            <a:r>
              <a:rPr lang="ko-KR" altLang="en-US" dirty="0" err="1" smtClean="0">
                <a:latin typeface="+mn-ea"/>
                <a:ea typeface="+mn-ea"/>
              </a:rPr>
              <a:t>이력조회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</a:t>
            </a:r>
            <a:r>
              <a:rPr lang="ko-KR" altLang="en-US" sz="1000" dirty="0" err="1" smtClean="0">
                <a:latin typeface="+mn-ea"/>
              </a:rPr>
              <a:t>이력조회</a:t>
            </a:r>
            <a:r>
              <a:rPr lang="ko-KR" altLang="en-US" sz="1000" dirty="0" smtClean="0">
                <a:latin typeface="+mn-ea"/>
              </a:rPr>
              <a:t> 화면에서 </a:t>
            </a:r>
            <a:r>
              <a:rPr lang="ko-KR" altLang="en-US" sz="1000" dirty="0" err="1" smtClean="0">
                <a:latin typeface="+mn-ea"/>
              </a:rPr>
              <a:t>검진일자</a:t>
            </a:r>
            <a:r>
              <a:rPr lang="ko-KR" altLang="en-US" sz="1000" dirty="0" smtClean="0">
                <a:latin typeface="+mn-ea"/>
              </a:rPr>
              <a:t> 기간 수정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▶검진 </a:t>
            </a:r>
            <a:r>
              <a:rPr lang="ko-KR" altLang="en-US" sz="1000" dirty="0" err="1" smtClean="0">
                <a:latin typeface="+mn-ea"/>
              </a:rPr>
              <a:t>시작일자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: 2015-01-01 (</a:t>
            </a:r>
            <a:r>
              <a:rPr lang="ko-KR" altLang="en-US" sz="1000" dirty="0" smtClean="0">
                <a:latin typeface="+mn-ea"/>
              </a:rPr>
              <a:t>고정</a:t>
            </a:r>
            <a:r>
              <a:rPr lang="en-US" altLang="ko-KR" sz="1000" dirty="0" smtClean="0">
                <a:latin typeface="+mn-ea"/>
              </a:rPr>
              <a:t>)-</a:t>
            </a:r>
            <a:r>
              <a:rPr lang="ko-KR" altLang="en-US" sz="1000" dirty="0" smtClean="0">
                <a:latin typeface="+mn-ea"/>
              </a:rPr>
              <a:t>변동 無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▶검진 </a:t>
            </a:r>
            <a:r>
              <a:rPr lang="ko-KR" altLang="en-US" sz="1000" dirty="0" err="1" smtClean="0">
                <a:latin typeface="+mn-ea"/>
              </a:rPr>
              <a:t>종료일자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: 2019-01-16 (</a:t>
            </a:r>
            <a:r>
              <a:rPr lang="ko-KR" altLang="en-US" sz="1000" dirty="0" smtClean="0">
                <a:latin typeface="+mn-ea"/>
              </a:rPr>
              <a:t>변동</a:t>
            </a:r>
            <a:r>
              <a:rPr lang="en-US" altLang="ko-KR" sz="1000" dirty="0" smtClean="0">
                <a:latin typeface="+mn-ea"/>
              </a:rPr>
              <a:t>)</a:t>
            </a:r>
          </a:p>
          <a:p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  </a:t>
            </a:r>
            <a:r>
              <a:rPr lang="ko-KR" altLang="en-US" sz="1000" dirty="0" smtClean="0">
                <a:latin typeface="+mn-ea"/>
              </a:rPr>
              <a:t>조회 기준 일자에 맞춰 </a:t>
            </a:r>
            <a:r>
              <a:rPr lang="en-US" altLang="ko-KR" sz="1000" dirty="0" smtClean="0">
                <a:latin typeface="+mn-ea"/>
              </a:rPr>
              <a:t>1</a:t>
            </a:r>
            <a:r>
              <a:rPr lang="ko-KR" altLang="en-US" sz="1000" dirty="0" smtClean="0">
                <a:latin typeface="+mn-ea"/>
              </a:rPr>
              <a:t>년 뒤 날짜로 </a:t>
            </a:r>
            <a:r>
              <a:rPr lang="ko-KR" altLang="en-US" sz="1000" dirty="0" smtClean="0">
                <a:latin typeface="+mn-ea"/>
              </a:rPr>
              <a:t>변동</a:t>
            </a:r>
            <a:endParaRPr lang="en-US" altLang="ko-KR" sz="1000" dirty="0" smtClean="0">
              <a:latin typeface="+mn-ea"/>
            </a:endParaRPr>
          </a:p>
          <a:p>
            <a:endParaRPr lang="en-US" altLang="ko-KR" sz="1000" dirty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</a:t>
            </a:r>
            <a:r>
              <a:rPr lang="ko-KR" altLang="en-US" sz="1000" dirty="0" err="1" smtClean="0">
                <a:latin typeface="+mn-ea"/>
              </a:rPr>
              <a:t>검진일자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ko-KR" altLang="en-US" sz="1000" dirty="0" err="1" smtClean="0">
                <a:latin typeface="+mn-ea"/>
              </a:rPr>
              <a:t>조회시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ko-KR" altLang="en-US" sz="1000" dirty="0" err="1" smtClean="0">
                <a:latin typeface="+mn-ea"/>
              </a:rPr>
              <a:t>묶음명에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“</a:t>
            </a:r>
            <a:r>
              <a:rPr lang="ko-KR" altLang="en-US" sz="1000" dirty="0" err="1" smtClean="0">
                <a:latin typeface="+mn-ea"/>
              </a:rPr>
              <a:t>미시행검사</a:t>
            </a:r>
            <a:r>
              <a:rPr lang="en-US" altLang="ko-KR" sz="1000" dirty="0" smtClean="0">
                <a:latin typeface="+mn-ea"/>
              </a:rPr>
              <a:t>” </a:t>
            </a:r>
            <a:r>
              <a:rPr lang="ko-KR" altLang="en-US" sz="1000" dirty="0" smtClean="0">
                <a:latin typeface="+mn-ea"/>
              </a:rPr>
              <a:t>건도 조회 할 수 있게 해주세요</a:t>
            </a:r>
            <a:r>
              <a:rPr lang="en-US" altLang="ko-KR" sz="1000" smtClean="0">
                <a:latin typeface="+mn-ea"/>
              </a:rPr>
              <a:t>.</a:t>
            </a:r>
            <a:endParaRPr lang="en-US" altLang="ko-KR" sz="1000" dirty="0" smtClean="0">
              <a:latin typeface="+mn-ea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736916"/>
              </p:ext>
            </p:extLst>
          </p:nvPr>
        </p:nvGraphicFramePr>
        <p:xfrm>
          <a:off x="4302174" y="2348880"/>
          <a:ext cx="2555876" cy="741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57858"/>
                <a:gridCol w="1998018"/>
              </a:tblGrid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검진</a:t>
                      </a:r>
                      <a:r>
                        <a:rPr lang="en-US" altLang="ko-KR" sz="1000" dirty="0" smtClean="0"/>
                        <a:t/>
                      </a:r>
                      <a:br>
                        <a:rPr lang="en-US" altLang="ko-KR" sz="1000" dirty="0" smtClean="0"/>
                      </a:br>
                      <a:r>
                        <a:rPr lang="en-US" altLang="ko-KR" sz="1000" dirty="0" smtClean="0"/>
                        <a:t/>
                      </a:r>
                      <a:br>
                        <a:rPr lang="en-US" altLang="ko-KR" sz="1000" dirty="0" smtClean="0"/>
                      </a:br>
                      <a:r>
                        <a:rPr lang="ko-KR" altLang="en-US" sz="1000" dirty="0" smtClean="0"/>
                        <a:t>일자</a:t>
                      </a: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/>
                        <a:t>2015-01-01 (</a:t>
                      </a:r>
                      <a:r>
                        <a:rPr lang="ko-KR" altLang="en-US" sz="1000" b="1" dirty="0" smtClean="0"/>
                        <a:t>고정</a:t>
                      </a:r>
                      <a:r>
                        <a:rPr lang="en-US" altLang="ko-KR" sz="1000" b="1" dirty="0" smtClean="0"/>
                        <a:t>)</a:t>
                      </a:r>
                      <a:endParaRPr lang="ko-KR" altLang="en-US" sz="10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/>
                        <a:t>2019-01-16 (</a:t>
                      </a:r>
                      <a:r>
                        <a:rPr lang="ko-KR" altLang="en-US" sz="1000" b="1" dirty="0" smtClean="0"/>
                        <a:t>변동</a:t>
                      </a:r>
                      <a:r>
                        <a:rPr lang="en-US" altLang="ko-KR" sz="1000" b="1" dirty="0" smtClean="0"/>
                        <a:t>)</a:t>
                      </a:r>
                      <a:endParaRPr lang="ko-KR" altLang="en-US" sz="10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63"/>
          <a:stretch/>
        </p:blipFill>
        <p:spPr bwMode="auto">
          <a:xfrm>
            <a:off x="3491880" y="291771"/>
            <a:ext cx="5400000" cy="191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5292080" y="548680"/>
            <a:ext cx="576064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563888" y="512676"/>
            <a:ext cx="1188000" cy="468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>
            <a:stCxn id="21" idx="2"/>
            <a:endCxn id="5" idx="0"/>
          </p:cNvCxnSpPr>
          <p:nvPr/>
        </p:nvCxnSpPr>
        <p:spPr>
          <a:xfrm>
            <a:off x="4157888" y="980728"/>
            <a:ext cx="1422224" cy="13681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343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⑥</a:t>
            </a:r>
            <a:r>
              <a:rPr lang="ko-KR" altLang="en-US" dirty="0" smtClean="0">
                <a:latin typeface="+mn-ea"/>
                <a:ea typeface="+mn-ea"/>
              </a:rPr>
              <a:t> 주소 변동 시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▶예약</a:t>
            </a:r>
            <a:r>
              <a:rPr lang="en-US" altLang="ko-KR" sz="1000" dirty="0" smtClean="0">
                <a:latin typeface="+mn-ea"/>
              </a:rPr>
              <a:t>/</a:t>
            </a:r>
            <a:r>
              <a:rPr lang="ko-KR" altLang="en-US" sz="1000" dirty="0" smtClean="0">
                <a:latin typeface="+mn-ea"/>
              </a:rPr>
              <a:t>접수 화면에서 주소 변동 시</a:t>
            </a:r>
            <a:r>
              <a:rPr lang="en-US" altLang="ko-KR" sz="1000" dirty="0" smtClean="0">
                <a:latin typeface="+mn-ea"/>
              </a:rPr>
              <a:t>,</a:t>
            </a:r>
          </a:p>
          <a:p>
            <a:r>
              <a:rPr lang="en-US" altLang="ko-KR" sz="1000" dirty="0">
                <a:latin typeface="+mn-ea"/>
              </a:rPr>
              <a:t> </a:t>
            </a:r>
            <a:r>
              <a:rPr lang="en-US" altLang="ko-KR" sz="1000" dirty="0" smtClean="0">
                <a:latin typeface="+mn-ea"/>
              </a:rPr>
              <a:t>  </a:t>
            </a:r>
            <a:r>
              <a:rPr lang="ko-KR" altLang="en-US" sz="1000" dirty="0" smtClean="0">
                <a:latin typeface="+mn-ea"/>
              </a:rPr>
              <a:t>병원 전산에 바로 전달되어 변경 될 수 있도록</a:t>
            </a:r>
            <a:endParaRPr lang="en-US" altLang="ko-KR" sz="1000" dirty="0">
              <a:latin typeface="+mn-ea"/>
            </a:endParaRPr>
          </a:p>
          <a:p>
            <a:endParaRPr lang="en-US" altLang="ko-KR" sz="1000" dirty="0" smtClean="0">
              <a:latin typeface="+mn-ea"/>
            </a:endParaRPr>
          </a:p>
          <a:p>
            <a:r>
              <a:rPr lang="ko-KR" altLang="en-US" sz="1000" dirty="0" smtClean="0">
                <a:latin typeface="+mn-ea"/>
              </a:rPr>
              <a:t>★현재는 </a:t>
            </a:r>
            <a:r>
              <a:rPr lang="ko-KR" altLang="en-US" sz="1000" dirty="0" err="1" smtClean="0">
                <a:latin typeface="+mn-ea"/>
              </a:rPr>
              <a:t>수신자정보에서</a:t>
            </a:r>
            <a:r>
              <a:rPr lang="ko-KR" altLang="en-US" sz="1000" dirty="0" smtClean="0">
                <a:latin typeface="+mn-ea"/>
              </a:rPr>
              <a:t> 저장을 다시 한번 눌러야지만 변경 전달됨</a:t>
            </a:r>
            <a:endParaRPr lang="en-US" altLang="ko-KR" sz="1000" dirty="0" smtClean="0">
              <a:latin typeface="+mn-ea"/>
            </a:endParaRPr>
          </a:p>
        </p:txBody>
      </p:sp>
      <p:pic>
        <p:nvPicPr>
          <p:cNvPr id="11" name="내용 개체 틀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42" y="273918"/>
            <a:ext cx="5400000" cy="3104791"/>
          </a:xfrm>
        </p:spPr>
      </p:pic>
      <p:sp>
        <p:nvSpPr>
          <p:cNvPr id="21" name="직사각형 20"/>
          <p:cNvSpPr/>
          <p:nvPr/>
        </p:nvSpPr>
        <p:spPr>
          <a:xfrm>
            <a:off x="3563888" y="2528900"/>
            <a:ext cx="4680520" cy="468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5809642" y="836712"/>
            <a:ext cx="77858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6651973" y="836712"/>
            <a:ext cx="648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139952" y="836712"/>
            <a:ext cx="432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19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215</Words>
  <Application>Microsoft Office PowerPoint</Application>
  <PresentationFormat>화면 슬라이드 쇼(4:3)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① 예약/접수관리</vt:lpstr>
      <vt:lpstr>② 예약변경현황-1안</vt:lpstr>
      <vt:lpstr>② 예약변경현황-2안</vt:lpstr>
      <vt:lpstr>③ 추천인 활성화</vt:lpstr>
      <vt:lpstr>④ 수검자 초기화</vt:lpstr>
      <vt:lpstr>⑤ 이력조회</vt:lpstr>
      <vt:lpstr>⑥ 주소 변동 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31</cp:revision>
  <dcterms:created xsi:type="dcterms:W3CDTF">2018-01-16T00:26:46Z</dcterms:created>
  <dcterms:modified xsi:type="dcterms:W3CDTF">2018-01-17T06:26:52Z</dcterms:modified>
</cp:coreProperties>
</file>